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  <p:sldMasterId id="2147483672" r:id="rId2"/>
  </p:sldMasterIdLst>
  <p:notesMasterIdLst>
    <p:notesMasterId r:id="rId33"/>
  </p:notesMasterIdLst>
  <p:sldIdLst>
    <p:sldId id="261" r:id="rId3"/>
    <p:sldId id="270" r:id="rId4"/>
    <p:sldId id="262" r:id="rId5"/>
    <p:sldId id="272" r:id="rId6"/>
    <p:sldId id="271" r:id="rId7"/>
    <p:sldId id="273" r:id="rId8"/>
    <p:sldId id="276" r:id="rId9"/>
    <p:sldId id="339" r:id="rId10"/>
    <p:sldId id="277" r:id="rId11"/>
    <p:sldId id="278" r:id="rId12"/>
    <p:sldId id="279" r:id="rId13"/>
    <p:sldId id="280" r:id="rId14"/>
    <p:sldId id="300" r:id="rId15"/>
    <p:sldId id="319" r:id="rId16"/>
    <p:sldId id="318" r:id="rId17"/>
    <p:sldId id="314" r:id="rId18"/>
    <p:sldId id="315" r:id="rId19"/>
    <p:sldId id="268" r:id="rId20"/>
    <p:sldId id="316" r:id="rId21"/>
    <p:sldId id="334" r:id="rId22"/>
    <p:sldId id="320" r:id="rId23"/>
    <p:sldId id="321" r:id="rId24"/>
    <p:sldId id="332" r:id="rId25"/>
    <p:sldId id="338" r:id="rId26"/>
    <p:sldId id="337" r:id="rId27"/>
    <p:sldId id="336" r:id="rId28"/>
    <p:sldId id="335" r:id="rId29"/>
    <p:sldId id="322" r:id="rId30"/>
    <p:sldId id="333" r:id="rId31"/>
    <p:sldId id="324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9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9B6B6-F729-4148-9012-8242F16C0A80}" type="datetimeFigureOut">
              <a:rPr lang="en-US" smtClean="0"/>
              <a:pPr/>
              <a:t>4/19/2018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9B26A-C5EF-2043-AAF5-9E5E30ABB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3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latin typeface="Courier New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7373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7385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7373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666" y="8687385"/>
            <a:ext cx="2972334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D2401226-30E6-934A-8B63-3A8E34F79485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737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35" y="4343693"/>
            <a:ext cx="1211366" cy="253187"/>
          </a:xfrm>
          <a:ex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latin typeface="Courier New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163843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7385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16384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666" y="8687385"/>
            <a:ext cx="2972334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2057BA77-FFBB-1B49-8250-56AAE4CB0A89}" type="slidenum">
              <a:rPr lang="en-GB"/>
              <a:pPr/>
              <a:t>3</a:t>
            </a:fld>
            <a:endParaRPr lang="en-GB" dirty="0"/>
          </a:p>
        </p:txBody>
      </p:sp>
      <p:sp>
        <p:nvSpPr>
          <p:cNvPr id="1638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35" y="4343693"/>
            <a:ext cx="1211366" cy="253187"/>
          </a:xfrm>
          <a:ex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latin typeface="Courier New" charset="0"/>
                <a:ea typeface="MS PGothic" pitchFamily="34" charset="-128"/>
                <a:cs typeface="MS PGothic" pitchFamily="34" charset="-128"/>
              </a:rPr>
              <a:t>Objects First with Java</a:t>
            </a:r>
          </a:p>
        </p:txBody>
      </p:sp>
      <p:sp>
        <p:nvSpPr>
          <p:cNvPr id="176131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7385"/>
            <a:ext cx="2972335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GB" dirty="0" smtClean="0">
                <a:ea typeface="MS PGothic" pitchFamily="34" charset="-128"/>
                <a:cs typeface="MS PGothic" pitchFamily="34" charset="-128"/>
              </a:rPr>
              <a:t>© David J. Barnes and Michael Kölling</a:t>
            </a:r>
          </a:p>
        </p:txBody>
      </p:sp>
      <p:sp>
        <p:nvSpPr>
          <p:cNvPr id="17613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5666" y="8687385"/>
            <a:ext cx="2972334" cy="45661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fld id="{1891158E-8C0A-AC43-813D-C87C86255465}" type="slidenum">
              <a:rPr lang="en-GB"/>
              <a:pPr/>
              <a:t>18</a:t>
            </a:fld>
            <a:endParaRPr lang="en-GB" dirty="0"/>
          </a:p>
        </p:txBody>
      </p:sp>
      <p:sp>
        <p:nvSpPr>
          <p:cNvPr id="1761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935" y="4343693"/>
            <a:ext cx="1211366" cy="253187"/>
          </a:xfrm>
          <a:extLst/>
        </p:spPr>
        <p:txBody>
          <a:bodyPr/>
          <a:lstStyle/>
          <a:p>
            <a:pPr eaLnBrk="1" hangingPunct="1">
              <a:defRPr/>
            </a:pPr>
            <a:endParaRPr lang="en-US" dirty="0">
              <a:latin typeface="Times New Roman" charset="0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289" y="2057400"/>
            <a:ext cx="8223711" cy="1143000"/>
          </a:xfrm>
        </p:spPr>
        <p:txBody>
          <a:bodyPr/>
          <a:lstStyle>
            <a:lvl1pPr>
              <a:defRPr>
                <a:solidFill>
                  <a:srgbClr val="1A317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289" y="3962400"/>
            <a:ext cx="8223711" cy="1752600"/>
          </a:xfrm>
        </p:spPr>
        <p:txBody>
          <a:bodyPr/>
          <a:lstStyle>
            <a:lvl1pPr marL="0" indent="0" algn="ctr">
              <a:buFont typeface="Time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8439-6102-4F92-B28C-49B0AA1F6389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50F35-D739-4143-AD01-DDDED0356940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4A8AF-980F-4E39-89CB-3A9F784918EE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85047-E4DF-4360-A4E6-19FE1302843B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20051-F515-46F1-BBBB-98EBE6C91616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6BBC8-C0DB-47B7-9367-FA83D3B101C4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65B74-C775-4A87-AB28-67888EB69C18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994678-A543-464B-B16B-F22F51588654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CF47-661E-408D-B841-8A7612C8B41A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344AF-1A4C-4A90-8847-FE3227CF1789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E2FD8-A92A-4C20-B975-E8E464F86269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434911" y="381000"/>
            <a:ext cx="832808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082" y="1828800"/>
            <a:ext cx="811271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87045" name="Rectangle 1029"/>
          <p:cNvSpPr>
            <a:spLocks noChangeArrowheads="1"/>
          </p:cNvSpPr>
          <p:nvPr/>
        </p:nvSpPr>
        <p:spPr bwMode="auto">
          <a:xfrm>
            <a:off x="8001000" y="6426200"/>
            <a:ext cx="5334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r">
              <a:defRPr/>
            </a:pPr>
            <a:fld id="{27E609A4-9E55-8541-B6A2-2CDBC2C24220}" type="slidenum">
              <a:rPr lang="da-DK" sz="1400" b="0">
                <a:latin typeface="Arial" charset="0"/>
                <a:ea typeface="MS PGothic" charset="0"/>
                <a:cs typeface="MS PGothic" charset="0"/>
              </a:rPr>
              <a:pPr algn="r">
                <a:defRPr/>
              </a:pPr>
              <a:t>‹#›</a:t>
            </a:fld>
            <a:r>
              <a:rPr lang="da-DK" sz="1400" b="0">
                <a:latin typeface="Arial" charset="0"/>
                <a:ea typeface="MS PGothic" charset="0"/>
                <a:cs typeface="MS PGothic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+mj-lt"/>
          <a:ea typeface="MS PGothic" charset="0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Font typeface="Times" charset="0"/>
        <a:buChar char="•"/>
        <a:defRPr sz="3200">
          <a:solidFill>
            <a:srgbClr val="1A3170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800">
          <a:solidFill>
            <a:srgbClr val="1A3170"/>
          </a:solidFill>
          <a:latin typeface="+mn-lt"/>
          <a:ea typeface="MS PGothic" charset="0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•"/>
        <a:defRPr sz="2400">
          <a:solidFill>
            <a:srgbClr val="1A3170"/>
          </a:solidFill>
          <a:latin typeface="+mn-lt"/>
          <a:ea typeface="MS PGothic" charset="0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46782551-E2F7-44A6-9E6D-BD67C6D43788}" type="datetime2">
              <a:rPr lang="en-US" smtClean="0"/>
              <a:t>Thursday, April 19,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extLst/>
        </p:spPr>
        <p:txBody>
          <a:bodyPr rIns="81279"/>
          <a:lstStyle/>
          <a:p>
            <a:pPr eaLnBrk="1" hangingPunct="1">
              <a:defRPr/>
            </a:pPr>
            <a:r>
              <a:rPr lang="en-US" sz="7200" dirty="0" smtClean="0">
                <a:ea typeface="+mj-ea"/>
                <a:cs typeface="+mj-cs"/>
              </a:rPr>
              <a:t>Arrays </a:t>
            </a:r>
            <a:endParaRPr lang="en-US" sz="7200" dirty="0">
              <a:ea typeface="+mj-ea"/>
              <a:cs typeface="+mj-cs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extLst/>
        </p:spPr>
        <p:txBody>
          <a:bodyPr rIns="233680"/>
          <a:lstStyle/>
          <a:p>
            <a:pPr marL="39688" eaLnBrk="1" hangingPunct="1">
              <a:defRPr/>
            </a:pPr>
            <a:r>
              <a:rPr lang="en-US" dirty="0" smtClean="0">
                <a:ea typeface="+mn-ea"/>
                <a:cs typeface="+mn-cs"/>
              </a:rPr>
              <a:t>CITS1001</a:t>
            </a:r>
            <a:endParaRPr lang="en-US" dirty="0"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</a:t>
            </a:r>
            <a:r>
              <a:rPr lang="en-US" dirty="0" smtClean="0"/>
              <a:t>Arrays  </a:t>
            </a:r>
            <a:r>
              <a:rPr lang="en-US" dirty="0"/>
              <a:t>III</a:t>
            </a:r>
            <a:endParaRPr lang="en-AU" dirty="0"/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457199" y="1602000"/>
            <a:ext cx="8338457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b="0" dirty="0" smtClean="0"/>
              <a:t>The </a:t>
            </a:r>
            <a:r>
              <a:rPr lang="en-US" b="0" dirty="0"/>
              <a:t>seven variables do not have individual </a:t>
            </a:r>
            <a:r>
              <a:rPr lang="en-US" b="0" dirty="0" smtClean="0"/>
              <a:t>names</a:t>
            </a: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b="0" dirty="0" smtClean="0"/>
              <a:t>They are </a:t>
            </a:r>
            <a:r>
              <a:rPr lang="en-US" b="0" dirty="0"/>
              <a:t>referred to by the </a:t>
            </a:r>
            <a:r>
              <a:rPr lang="en-US" b="0" i="1" dirty="0"/>
              <a:t>array name</a:t>
            </a:r>
            <a:r>
              <a:rPr lang="en-US" b="0" dirty="0"/>
              <a:t>, and </a:t>
            </a:r>
            <a:r>
              <a:rPr lang="en-US" b="0" dirty="0" smtClean="0"/>
              <a:t>an integer </a:t>
            </a:r>
            <a:r>
              <a:rPr lang="en-US" b="0" i="1" dirty="0"/>
              <a:t>index</a:t>
            </a:r>
            <a:endParaRPr lang="en-AU" b="0" i="1" dirty="0">
              <a:latin typeface="Courier" charset="0"/>
            </a:endParaRPr>
          </a:p>
        </p:txBody>
      </p:sp>
      <p:grpSp>
        <p:nvGrpSpPr>
          <p:cNvPr id="24581" name="Group 4"/>
          <p:cNvGrpSpPr>
            <a:grpSpLocks/>
          </p:cNvGrpSpPr>
          <p:nvPr/>
        </p:nvGrpSpPr>
        <p:grpSpPr bwMode="auto">
          <a:xfrm>
            <a:off x="1578429" y="3296871"/>
            <a:ext cx="838200" cy="641350"/>
            <a:chOff x="3216" y="960"/>
            <a:chExt cx="528" cy="404"/>
          </a:xfrm>
        </p:grpSpPr>
        <p:grpSp>
          <p:nvGrpSpPr>
            <p:cNvPr id="24634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4636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4638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a[0]</a:t>
                  </a:r>
                  <a:endParaRPr lang="en-AU" dirty="0"/>
                </a:p>
              </p:txBody>
            </p:sp>
            <p:sp>
              <p:nvSpPr>
                <p:cNvPr id="24639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4637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635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4582" name="Group 11"/>
          <p:cNvGrpSpPr>
            <a:grpSpLocks/>
          </p:cNvGrpSpPr>
          <p:nvPr/>
        </p:nvGrpSpPr>
        <p:grpSpPr bwMode="auto">
          <a:xfrm>
            <a:off x="2492829" y="3296871"/>
            <a:ext cx="838200" cy="641350"/>
            <a:chOff x="3216" y="960"/>
            <a:chExt cx="528" cy="404"/>
          </a:xfrm>
        </p:grpSpPr>
        <p:grpSp>
          <p:nvGrpSpPr>
            <p:cNvPr id="24628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4630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4632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a[1]</a:t>
                  </a:r>
                  <a:endParaRPr lang="en-AU" dirty="0"/>
                </a:p>
              </p:txBody>
            </p:sp>
            <p:sp>
              <p:nvSpPr>
                <p:cNvPr id="24633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4631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629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4583" name="Group 18"/>
          <p:cNvGrpSpPr>
            <a:grpSpLocks/>
          </p:cNvGrpSpPr>
          <p:nvPr/>
        </p:nvGrpSpPr>
        <p:grpSpPr bwMode="auto">
          <a:xfrm>
            <a:off x="3407229" y="3296871"/>
            <a:ext cx="838200" cy="641350"/>
            <a:chOff x="3216" y="960"/>
            <a:chExt cx="528" cy="404"/>
          </a:xfrm>
        </p:grpSpPr>
        <p:grpSp>
          <p:nvGrpSpPr>
            <p:cNvPr id="24622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4624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4626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a[2]</a:t>
                  </a:r>
                  <a:endParaRPr lang="en-AU" dirty="0"/>
                </a:p>
              </p:txBody>
            </p:sp>
            <p:sp>
              <p:nvSpPr>
                <p:cNvPr id="24627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4625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623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4584" name="Group 25"/>
          <p:cNvGrpSpPr>
            <a:grpSpLocks/>
          </p:cNvGrpSpPr>
          <p:nvPr/>
        </p:nvGrpSpPr>
        <p:grpSpPr bwMode="auto">
          <a:xfrm>
            <a:off x="4321629" y="3296871"/>
            <a:ext cx="838200" cy="641350"/>
            <a:chOff x="3216" y="960"/>
            <a:chExt cx="528" cy="404"/>
          </a:xfrm>
        </p:grpSpPr>
        <p:grpSp>
          <p:nvGrpSpPr>
            <p:cNvPr id="24616" name="Group 26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4618" name="Group 27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4620" name="AutoShape 28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a[3]</a:t>
                  </a:r>
                  <a:endParaRPr lang="en-AU" dirty="0"/>
                </a:p>
              </p:txBody>
            </p:sp>
            <p:sp>
              <p:nvSpPr>
                <p:cNvPr id="24621" name="AutoShape 29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4619" name="Line 30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617" name="Text Box 31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4585" name="Group 32"/>
          <p:cNvGrpSpPr>
            <a:grpSpLocks/>
          </p:cNvGrpSpPr>
          <p:nvPr/>
        </p:nvGrpSpPr>
        <p:grpSpPr bwMode="auto">
          <a:xfrm>
            <a:off x="6150429" y="3296871"/>
            <a:ext cx="838200" cy="641350"/>
            <a:chOff x="3216" y="960"/>
            <a:chExt cx="528" cy="404"/>
          </a:xfrm>
        </p:grpSpPr>
        <p:grpSp>
          <p:nvGrpSpPr>
            <p:cNvPr id="24610" name="Group 33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4612" name="Group 34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4614" name="AutoShape 35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a[5]</a:t>
                  </a:r>
                  <a:endParaRPr lang="en-AU" dirty="0"/>
                </a:p>
              </p:txBody>
            </p:sp>
            <p:sp>
              <p:nvSpPr>
                <p:cNvPr id="24615" name="AutoShape 36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4613" name="Line 37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611" name="Text Box 38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4586" name="Group 39"/>
          <p:cNvGrpSpPr>
            <a:grpSpLocks/>
          </p:cNvGrpSpPr>
          <p:nvPr/>
        </p:nvGrpSpPr>
        <p:grpSpPr bwMode="auto">
          <a:xfrm>
            <a:off x="5236029" y="3296871"/>
            <a:ext cx="838200" cy="641350"/>
            <a:chOff x="3216" y="960"/>
            <a:chExt cx="528" cy="404"/>
          </a:xfrm>
        </p:grpSpPr>
        <p:grpSp>
          <p:nvGrpSpPr>
            <p:cNvPr id="24604" name="Group 40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4606" name="Group 41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4608" name="AutoShape 42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a[4]</a:t>
                  </a:r>
                  <a:endParaRPr lang="en-AU" dirty="0"/>
                </a:p>
              </p:txBody>
            </p:sp>
            <p:sp>
              <p:nvSpPr>
                <p:cNvPr id="24609" name="AutoShape 43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4607" name="Line 44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605" name="Text Box 45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4587" name="Group 46"/>
          <p:cNvGrpSpPr>
            <a:grpSpLocks/>
          </p:cNvGrpSpPr>
          <p:nvPr/>
        </p:nvGrpSpPr>
        <p:grpSpPr bwMode="auto">
          <a:xfrm>
            <a:off x="7064829" y="3296871"/>
            <a:ext cx="838200" cy="641350"/>
            <a:chOff x="3216" y="960"/>
            <a:chExt cx="528" cy="404"/>
          </a:xfrm>
        </p:grpSpPr>
        <p:grpSp>
          <p:nvGrpSpPr>
            <p:cNvPr id="24598" name="Group 47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4600" name="Group 48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4602" name="AutoShape 49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a[6]</a:t>
                  </a:r>
                  <a:endParaRPr lang="en-AU" dirty="0"/>
                </a:p>
              </p:txBody>
            </p:sp>
            <p:sp>
              <p:nvSpPr>
                <p:cNvPr id="24603" name="AutoShape 50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4601" name="Line 51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4599" name="Text Box 52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sp>
        <p:nvSpPr>
          <p:cNvPr id="24588" name="AutoShape 53"/>
          <p:cNvSpPr>
            <a:spLocks noChangeArrowheads="1"/>
          </p:cNvSpPr>
          <p:nvPr/>
        </p:nvSpPr>
        <p:spPr bwMode="auto">
          <a:xfrm>
            <a:off x="1349829" y="3068271"/>
            <a:ext cx="67818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24589" name="Text Box 54"/>
          <p:cNvSpPr txBox="1">
            <a:spLocks noChangeArrowheads="1"/>
          </p:cNvSpPr>
          <p:nvPr/>
        </p:nvSpPr>
        <p:spPr bwMode="auto">
          <a:xfrm>
            <a:off x="740229" y="558287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4590" name="AutoShape 55"/>
          <p:cNvSpPr>
            <a:spLocks noChangeArrowheads="1"/>
          </p:cNvSpPr>
          <p:nvPr/>
        </p:nvSpPr>
        <p:spPr bwMode="auto">
          <a:xfrm>
            <a:off x="11212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24591" name="Group 56"/>
          <p:cNvGrpSpPr>
            <a:grpSpLocks/>
          </p:cNvGrpSpPr>
          <p:nvPr/>
        </p:nvGrpSpPr>
        <p:grpSpPr bwMode="auto">
          <a:xfrm>
            <a:off x="1349829" y="5201871"/>
            <a:ext cx="762000" cy="457200"/>
            <a:chOff x="1536" y="3024"/>
            <a:chExt cx="480" cy="288"/>
          </a:xfrm>
        </p:grpSpPr>
        <p:sp>
          <p:nvSpPr>
            <p:cNvPr id="24593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594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595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596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597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24592" name="AutoShape 62"/>
          <p:cNvCxnSpPr>
            <a:cxnSpLocks noChangeShapeType="1"/>
            <a:stCxn id="24593" idx="0"/>
            <a:endCxn id="24588" idx="1"/>
          </p:cNvCxnSpPr>
          <p:nvPr/>
        </p:nvCxnSpPr>
        <p:spPr bwMode="auto">
          <a:xfrm rot="5400000" flipH="1">
            <a:off x="740229" y="4211271"/>
            <a:ext cx="1600200" cy="381000"/>
          </a:xfrm>
          <a:prstGeom prst="curvedConnector4">
            <a:avLst>
              <a:gd name="adj1" fmla="val 33333"/>
              <a:gd name="adj2" fmla="val 16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4452899" y="4828073"/>
            <a:ext cx="3026868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0" dirty="0" smtClean="0">
                <a:latin typeface="+mn-lt"/>
              </a:rPr>
              <a:t>The indices go from </a:t>
            </a:r>
            <a:r>
              <a:rPr lang="en-US" b="0" dirty="0" smtClean="0">
                <a:latin typeface="Courier" charset="0"/>
              </a:rPr>
              <a:t>0</a:t>
            </a:r>
            <a:r>
              <a:rPr lang="en-US" b="0" dirty="0" smtClean="0">
                <a:latin typeface="+mn-lt"/>
              </a:rPr>
              <a:t> to </a:t>
            </a:r>
            <a:r>
              <a:rPr lang="en-US" b="0" dirty="0" smtClean="0">
                <a:latin typeface="Courier" charset="0"/>
              </a:rPr>
              <a:t>a.length–1</a:t>
            </a:r>
            <a:endParaRPr lang="en-AU" b="0" dirty="0"/>
          </a:p>
        </p:txBody>
      </p:sp>
    </p:spTree>
    <p:extLst>
      <p:ext uri="{BB962C8B-B14F-4D97-AF65-F5344CB8AC3E}">
        <p14:creationId xmlns:p14="http://schemas.microsoft.com/office/powerpoint/2010/main" val="309240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Referencing array elements</a:t>
            </a:r>
            <a:endParaRPr lang="en-AU" dirty="0"/>
          </a:p>
        </p:txBody>
      </p:sp>
      <p:sp>
        <p:nvSpPr>
          <p:cNvPr id="25604" name="Text Box 3"/>
          <p:cNvSpPr txBox="1">
            <a:spLocks noChangeArrowheads="1"/>
          </p:cNvSpPr>
          <p:nvPr/>
        </p:nvSpPr>
        <p:spPr bwMode="auto">
          <a:xfrm>
            <a:off x="457199" y="1602000"/>
            <a:ext cx="804454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b="0" dirty="0" smtClean="0">
                <a:latin typeface="+mn-lt"/>
              </a:rPr>
              <a:t>Array </a:t>
            </a:r>
            <a:r>
              <a:rPr lang="en-US" b="0" dirty="0">
                <a:latin typeface="+mn-lt"/>
              </a:rPr>
              <a:t>elements can be used in </a:t>
            </a:r>
            <a:r>
              <a:rPr lang="en-US" b="0" dirty="0" smtClean="0">
                <a:latin typeface="+mn-lt"/>
              </a:rPr>
              <a:t>the </a:t>
            </a:r>
            <a:r>
              <a:rPr lang="en-US" b="0" dirty="0">
                <a:latin typeface="+mn-lt"/>
              </a:rPr>
              <a:t>same </a:t>
            </a:r>
            <a:r>
              <a:rPr lang="en-US" b="0" dirty="0" smtClean="0">
                <a:latin typeface="+mn-lt"/>
              </a:rPr>
              <a:t>ways and in the same contexts </a:t>
            </a:r>
            <a:r>
              <a:rPr lang="en-US" b="0" dirty="0">
                <a:latin typeface="+mn-lt"/>
              </a:rPr>
              <a:t>as any other variable of that type</a:t>
            </a:r>
            <a:endParaRPr lang="en-AU" b="0" dirty="0">
              <a:latin typeface="+mn-lt"/>
            </a:endParaRPr>
          </a:p>
        </p:txBody>
      </p:sp>
      <p:grpSp>
        <p:nvGrpSpPr>
          <p:cNvPr id="25605" name="Group 4"/>
          <p:cNvGrpSpPr>
            <a:grpSpLocks/>
          </p:cNvGrpSpPr>
          <p:nvPr/>
        </p:nvGrpSpPr>
        <p:grpSpPr bwMode="auto">
          <a:xfrm>
            <a:off x="1611086" y="5344886"/>
            <a:ext cx="838200" cy="641350"/>
            <a:chOff x="3216" y="960"/>
            <a:chExt cx="528" cy="404"/>
          </a:xfrm>
        </p:grpSpPr>
        <p:grpSp>
          <p:nvGrpSpPr>
            <p:cNvPr id="25651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5653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5655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a[0]</a:t>
                  </a:r>
                  <a:endParaRPr lang="en-AU" dirty="0"/>
                </a:p>
              </p:txBody>
            </p:sp>
            <p:sp>
              <p:nvSpPr>
                <p:cNvPr id="25656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5654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652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5606" name="Group 11"/>
          <p:cNvGrpSpPr>
            <a:grpSpLocks/>
          </p:cNvGrpSpPr>
          <p:nvPr/>
        </p:nvGrpSpPr>
        <p:grpSpPr bwMode="auto">
          <a:xfrm>
            <a:off x="2525486" y="5344886"/>
            <a:ext cx="838200" cy="641350"/>
            <a:chOff x="3216" y="960"/>
            <a:chExt cx="528" cy="404"/>
          </a:xfrm>
        </p:grpSpPr>
        <p:grpSp>
          <p:nvGrpSpPr>
            <p:cNvPr id="25645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5647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5649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a[1]</a:t>
                  </a:r>
                  <a:endParaRPr lang="en-AU" dirty="0"/>
                </a:p>
              </p:txBody>
            </p:sp>
            <p:sp>
              <p:nvSpPr>
                <p:cNvPr id="25650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5648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646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5607" name="Group 18"/>
          <p:cNvGrpSpPr>
            <a:grpSpLocks/>
          </p:cNvGrpSpPr>
          <p:nvPr/>
        </p:nvGrpSpPr>
        <p:grpSpPr bwMode="auto">
          <a:xfrm>
            <a:off x="3439886" y="5344886"/>
            <a:ext cx="838200" cy="641350"/>
            <a:chOff x="3216" y="960"/>
            <a:chExt cx="528" cy="404"/>
          </a:xfrm>
        </p:grpSpPr>
        <p:grpSp>
          <p:nvGrpSpPr>
            <p:cNvPr id="25639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5641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5643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a[2]</a:t>
                  </a:r>
                  <a:endParaRPr lang="en-AU" dirty="0"/>
                </a:p>
              </p:txBody>
            </p:sp>
            <p:sp>
              <p:nvSpPr>
                <p:cNvPr id="25644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5642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640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 </a:t>
              </a:r>
              <a:r>
                <a:rPr lang="en-US" sz="1800" b="0" dirty="0"/>
                <a:t>7</a:t>
              </a:r>
              <a:endParaRPr lang="en-AU" sz="1800" dirty="0"/>
            </a:p>
          </p:txBody>
        </p:sp>
      </p:grpSp>
      <p:grpSp>
        <p:nvGrpSpPr>
          <p:cNvPr id="25608" name="Group 25"/>
          <p:cNvGrpSpPr>
            <a:grpSpLocks/>
          </p:cNvGrpSpPr>
          <p:nvPr/>
        </p:nvGrpSpPr>
        <p:grpSpPr bwMode="auto">
          <a:xfrm>
            <a:off x="4354286" y="5344886"/>
            <a:ext cx="838200" cy="641350"/>
            <a:chOff x="3216" y="960"/>
            <a:chExt cx="528" cy="404"/>
          </a:xfrm>
        </p:grpSpPr>
        <p:grpSp>
          <p:nvGrpSpPr>
            <p:cNvPr id="25633" name="Group 26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5635" name="Group 27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5637" name="AutoShape 28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a[3]</a:t>
                  </a:r>
                  <a:endParaRPr lang="en-AU" dirty="0"/>
                </a:p>
              </p:txBody>
            </p:sp>
            <p:sp>
              <p:nvSpPr>
                <p:cNvPr id="25638" name="AutoShape 29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5636" name="Line 30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634" name="Text Box 31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-</a:t>
              </a:r>
              <a:r>
                <a:rPr lang="en-US" sz="1800" b="0" dirty="0"/>
                <a:t>1</a:t>
              </a:r>
              <a:endParaRPr lang="en-AU" sz="1800" dirty="0"/>
            </a:p>
          </p:txBody>
        </p:sp>
      </p:grpSp>
      <p:grpSp>
        <p:nvGrpSpPr>
          <p:cNvPr id="25609" name="Group 32"/>
          <p:cNvGrpSpPr>
            <a:grpSpLocks/>
          </p:cNvGrpSpPr>
          <p:nvPr/>
        </p:nvGrpSpPr>
        <p:grpSpPr bwMode="auto">
          <a:xfrm>
            <a:off x="6183086" y="5344886"/>
            <a:ext cx="838200" cy="641350"/>
            <a:chOff x="3216" y="960"/>
            <a:chExt cx="528" cy="404"/>
          </a:xfrm>
        </p:grpSpPr>
        <p:grpSp>
          <p:nvGrpSpPr>
            <p:cNvPr id="25627" name="Group 33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5629" name="Group 34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5631" name="AutoShape 35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a[5]</a:t>
                  </a:r>
                  <a:endParaRPr lang="en-AU" dirty="0"/>
                </a:p>
              </p:txBody>
            </p:sp>
            <p:sp>
              <p:nvSpPr>
                <p:cNvPr id="25632" name="AutoShape 36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5630" name="Line 37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628" name="Text Box 38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5610" name="Group 39"/>
          <p:cNvGrpSpPr>
            <a:grpSpLocks/>
          </p:cNvGrpSpPr>
          <p:nvPr/>
        </p:nvGrpSpPr>
        <p:grpSpPr bwMode="auto">
          <a:xfrm>
            <a:off x="5268686" y="5344886"/>
            <a:ext cx="838200" cy="641350"/>
            <a:chOff x="3216" y="960"/>
            <a:chExt cx="528" cy="404"/>
          </a:xfrm>
        </p:grpSpPr>
        <p:grpSp>
          <p:nvGrpSpPr>
            <p:cNvPr id="25621" name="Group 40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5623" name="Group 41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5625" name="AutoShape 42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a[4]</a:t>
                  </a:r>
                  <a:endParaRPr lang="en-AU" dirty="0"/>
                </a:p>
              </p:txBody>
            </p:sp>
            <p:sp>
              <p:nvSpPr>
                <p:cNvPr id="25626" name="AutoShape 43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5624" name="Line 44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622" name="Text Box 45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15</a:t>
              </a:r>
              <a:endParaRPr lang="en-AU" dirty="0"/>
            </a:p>
          </p:txBody>
        </p:sp>
      </p:grpSp>
      <p:grpSp>
        <p:nvGrpSpPr>
          <p:cNvPr id="25611" name="Group 46"/>
          <p:cNvGrpSpPr>
            <a:grpSpLocks/>
          </p:cNvGrpSpPr>
          <p:nvPr/>
        </p:nvGrpSpPr>
        <p:grpSpPr bwMode="auto">
          <a:xfrm>
            <a:off x="7097486" y="5344886"/>
            <a:ext cx="838200" cy="641350"/>
            <a:chOff x="3216" y="960"/>
            <a:chExt cx="528" cy="404"/>
          </a:xfrm>
        </p:grpSpPr>
        <p:grpSp>
          <p:nvGrpSpPr>
            <p:cNvPr id="25615" name="Group 47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5617" name="Group 48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5619" name="AutoShape 49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a[6]</a:t>
                  </a:r>
                  <a:endParaRPr lang="en-AU" dirty="0"/>
                </a:p>
              </p:txBody>
            </p:sp>
            <p:sp>
              <p:nvSpPr>
                <p:cNvPr id="25620" name="AutoShape 50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5618" name="Line 51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5616" name="Text Box 52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17</a:t>
              </a:r>
              <a:endParaRPr lang="en-AU" dirty="0"/>
            </a:p>
          </p:txBody>
        </p:sp>
      </p:grpSp>
      <p:sp>
        <p:nvSpPr>
          <p:cNvPr id="25612" name="AutoShape 53"/>
          <p:cNvSpPr>
            <a:spLocks noChangeArrowheads="1"/>
          </p:cNvSpPr>
          <p:nvPr/>
        </p:nvSpPr>
        <p:spPr bwMode="auto">
          <a:xfrm>
            <a:off x="1371600" y="5178199"/>
            <a:ext cx="67818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25613" name="Text Box 54"/>
          <p:cNvSpPr txBox="1">
            <a:spLocks noChangeArrowheads="1"/>
          </p:cNvSpPr>
          <p:nvPr/>
        </p:nvSpPr>
        <p:spPr bwMode="auto">
          <a:xfrm>
            <a:off x="696686" y="542108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5614" name="Text Box 55"/>
          <p:cNvSpPr txBox="1">
            <a:spLocks noChangeArrowheads="1"/>
          </p:cNvSpPr>
          <p:nvPr/>
        </p:nvSpPr>
        <p:spPr bwMode="auto">
          <a:xfrm>
            <a:off x="1447800" y="2667000"/>
            <a:ext cx="66294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a[4] = 15;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a[2] = 7;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a[3] = </a:t>
            </a:r>
            <a:r>
              <a:rPr lang="en-US" b="0" dirty="0" smtClean="0">
                <a:latin typeface="Courier" charset="0"/>
              </a:rPr>
              <a:t>2 * a[2</a:t>
            </a:r>
            <a:r>
              <a:rPr lang="en-US" b="0" dirty="0">
                <a:latin typeface="Courier" charset="0"/>
              </a:rPr>
              <a:t>] – a[4];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a[6] = a[0] + 17</a:t>
            </a:r>
            <a:r>
              <a:rPr lang="en-US" dirty="0">
                <a:latin typeface="Courier" charset="0"/>
              </a:rPr>
              <a:t>;</a:t>
            </a:r>
            <a:endParaRPr lang="en-AU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Indexing </a:t>
            </a:r>
            <a:r>
              <a:rPr lang="en-US" dirty="0" smtClean="0"/>
              <a:t>arrays</a:t>
            </a:r>
            <a:endParaRPr lang="en-AU" dirty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600200"/>
            <a:ext cx="7696201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lot of the </a:t>
            </a:r>
            <a:r>
              <a:rPr lang="en-US" dirty="0"/>
              <a:t>power of arrays comes from the fact that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index can be a </a:t>
            </a:r>
            <a:r>
              <a:rPr lang="en-US" i="1" dirty="0"/>
              <a:t>variable</a:t>
            </a:r>
            <a:r>
              <a:rPr lang="en-US" dirty="0"/>
              <a:t> </a:t>
            </a:r>
            <a:r>
              <a:rPr lang="en-US" dirty="0" smtClean="0"/>
              <a:t>or an </a:t>
            </a:r>
            <a:r>
              <a:rPr lang="en-US" i="1" dirty="0" smtClean="0"/>
              <a:t>expression</a:t>
            </a:r>
            <a:endParaRPr lang="en-US" dirty="0" smtClean="0"/>
          </a:p>
          <a:p>
            <a:endParaRPr lang="en-US" dirty="0"/>
          </a:p>
          <a:p>
            <a:pPr lvl="1">
              <a:buFontTx/>
              <a:buNone/>
            </a:pPr>
            <a:r>
              <a:rPr lang="en-US" sz="2400" dirty="0">
                <a:latin typeface="Courier" charset="0"/>
                <a:ea typeface="ＭＳ Ｐゴシック" charset="0"/>
              </a:rPr>
              <a:t>int x = 3;</a:t>
            </a:r>
          </a:p>
          <a:p>
            <a:pPr lvl="1">
              <a:buFontTx/>
              <a:buNone/>
            </a:pPr>
            <a:r>
              <a:rPr lang="en-US" sz="2400" dirty="0">
                <a:latin typeface="Courier" charset="0"/>
                <a:ea typeface="ＭＳ Ｐゴシック" charset="0"/>
              </a:rPr>
              <a:t>a[x] = 5;</a:t>
            </a:r>
          </a:p>
          <a:p>
            <a:pPr lvl="1">
              <a:buFontTx/>
              <a:buNone/>
            </a:pPr>
            <a:r>
              <a:rPr lang="en-US" sz="2400" dirty="0">
                <a:latin typeface="Courier" charset="0"/>
                <a:ea typeface="ＭＳ Ｐゴシック" charset="0"/>
              </a:rPr>
              <a:t>a[7-x] = </a:t>
            </a:r>
            <a:r>
              <a:rPr lang="en-US" sz="2400" dirty="0" smtClean="0">
                <a:latin typeface="Courier" charset="0"/>
                <a:ea typeface="ＭＳ Ｐゴシック" charset="0"/>
              </a:rPr>
              <a:t>a[2*x] * 2 + 10;</a:t>
            </a:r>
            <a:endParaRPr lang="en-AU" sz="2400" dirty="0">
              <a:latin typeface="Courier" charset="0"/>
              <a:ea typeface="ＭＳ Ｐゴシック" charset="0"/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is especially useful when arrays are manipulated in loops</a:t>
            </a:r>
            <a:endParaRPr lang="en-US" dirty="0"/>
          </a:p>
        </p:txBody>
      </p:sp>
      <p:grpSp>
        <p:nvGrpSpPr>
          <p:cNvPr id="26629" name="Group 4"/>
          <p:cNvGrpSpPr>
            <a:grpSpLocks/>
          </p:cNvGrpSpPr>
          <p:nvPr/>
        </p:nvGrpSpPr>
        <p:grpSpPr bwMode="auto">
          <a:xfrm>
            <a:off x="1600200" y="4494893"/>
            <a:ext cx="838200" cy="641350"/>
            <a:chOff x="3216" y="960"/>
            <a:chExt cx="528" cy="404"/>
          </a:xfrm>
        </p:grpSpPr>
        <p:grpSp>
          <p:nvGrpSpPr>
            <p:cNvPr id="26674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6676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6678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a[0]</a:t>
                  </a:r>
                  <a:endParaRPr lang="en-AU" dirty="0"/>
                </a:p>
              </p:txBody>
            </p:sp>
            <p:sp>
              <p:nvSpPr>
                <p:cNvPr id="26679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677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6675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6630" name="Group 11"/>
          <p:cNvGrpSpPr>
            <a:grpSpLocks/>
          </p:cNvGrpSpPr>
          <p:nvPr/>
        </p:nvGrpSpPr>
        <p:grpSpPr bwMode="auto">
          <a:xfrm>
            <a:off x="2514600" y="4494893"/>
            <a:ext cx="838200" cy="641350"/>
            <a:chOff x="3216" y="960"/>
            <a:chExt cx="528" cy="404"/>
          </a:xfrm>
        </p:grpSpPr>
        <p:grpSp>
          <p:nvGrpSpPr>
            <p:cNvPr id="26668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6670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6672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a[1]</a:t>
                  </a:r>
                  <a:endParaRPr lang="en-AU" dirty="0"/>
                </a:p>
              </p:txBody>
            </p:sp>
            <p:sp>
              <p:nvSpPr>
                <p:cNvPr id="26673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671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6669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6631" name="Group 18"/>
          <p:cNvGrpSpPr>
            <a:grpSpLocks/>
          </p:cNvGrpSpPr>
          <p:nvPr/>
        </p:nvGrpSpPr>
        <p:grpSpPr bwMode="auto">
          <a:xfrm>
            <a:off x="3429000" y="4494893"/>
            <a:ext cx="838200" cy="641350"/>
            <a:chOff x="3216" y="960"/>
            <a:chExt cx="528" cy="404"/>
          </a:xfrm>
        </p:grpSpPr>
        <p:grpSp>
          <p:nvGrpSpPr>
            <p:cNvPr id="26662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6664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6666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a[2]</a:t>
                  </a:r>
                  <a:endParaRPr lang="en-AU" dirty="0"/>
                </a:p>
              </p:txBody>
            </p:sp>
            <p:sp>
              <p:nvSpPr>
                <p:cNvPr id="26667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665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6663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 </a:t>
              </a:r>
              <a:r>
                <a:rPr lang="en-US" sz="1800" b="0" dirty="0"/>
                <a:t>7</a:t>
              </a:r>
              <a:endParaRPr lang="en-AU" sz="1800" dirty="0"/>
            </a:p>
          </p:txBody>
        </p:sp>
      </p:grpSp>
      <p:grpSp>
        <p:nvGrpSpPr>
          <p:cNvPr id="26632" name="Group 25"/>
          <p:cNvGrpSpPr>
            <a:grpSpLocks/>
          </p:cNvGrpSpPr>
          <p:nvPr/>
        </p:nvGrpSpPr>
        <p:grpSpPr bwMode="auto">
          <a:xfrm>
            <a:off x="4343400" y="4494893"/>
            <a:ext cx="838200" cy="641350"/>
            <a:chOff x="3216" y="960"/>
            <a:chExt cx="528" cy="404"/>
          </a:xfrm>
        </p:grpSpPr>
        <p:grpSp>
          <p:nvGrpSpPr>
            <p:cNvPr id="26656" name="Group 26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6658" name="Group 27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6660" name="AutoShape 28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a[3]</a:t>
                  </a:r>
                  <a:endParaRPr lang="en-AU" dirty="0"/>
                </a:p>
              </p:txBody>
            </p:sp>
            <p:sp>
              <p:nvSpPr>
                <p:cNvPr id="26661" name="AutoShape 29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659" name="Line 30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6657" name="Text Box 31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>
                  <a:latin typeface="Symbol" charset="0"/>
                </a:rPr>
                <a:t> 5</a:t>
              </a:r>
              <a:endParaRPr lang="en-AU" sz="1800" dirty="0"/>
            </a:p>
          </p:txBody>
        </p:sp>
      </p:grpSp>
      <p:grpSp>
        <p:nvGrpSpPr>
          <p:cNvPr id="26633" name="Group 32"/>
          <p:cNvGrpSpPr>
            <a:grpSpLocks/>
          </p:cNvGrpSpPr>
          <p:nvPr/>
        </p:nvGrpSpPr>
        <p:grpSpPr bwMode="auto">
          <a:xfrm>
            <a:off x="6172200" y="4494893"/>
            <a:ext cx="838200" cy="641350"/>
            <a:chOff x="3216" y="960"/>
            <a:chExt cx="528" cy="404"/>
          </a:xfrm>
        </p:grpSpPr>
        <p:grpSp>
          <p:nvGrpSpPr>
            <p:cNvPr id="26650" name="Group 33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6652" name="Group 34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6654" name="AutoShape 35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a[5]</a:t>
                  </a:r>
                  <a:endParaRPr lang="en-AU" dirty="0"/>
                </a:p>
              </p:txBody>
            </p:sp>
            <p:sp>
              <p:nvSpPr>
                <p:cNvPr id="26655" name="AutoShape 36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653" name="Line 37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6651" name="Text Box 38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6634" name="Group 39"/>
          <p:cNvGrpSpPr>
            <a:grpSpLocks/>
          </p:cNvGrpSpPr>
          <p:nvPr/>
        </p:nvGrpSpPr>
        <p:grpSpPr bwMode="auto">
          <a:xfrm>
            <a:off x="5257800" y="4494893"/>
            <a:ext cx="838200" cy="641350"/>
            <a:chOff x="3216" y="960"/>
            <a:chExt cx="528" cy="404"/>
          </a:xfrm>
        </p:grpSpPr>
        <p:grpSp>
          <p:nvGrpSpPr>
            <p:cNvPr id="26644" name="Group 40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6646" name="Group 41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6648" name="AutoShape 42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a[4]</a:t>
                  </a:r>
                  <a:endParaRPr lang="en-AU" dirty="0"/>
                </a:p>
              </p:txBody>
            </p:sp>
            <p:sp>
              <p:nvSpPr>
                <p:cNvPr id="26649" name="AutoShape 43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647" name="Line 44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6645" name="Text Box 45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44</a:t>
              </a:r>
              <a:endParaRPr lang="en-AU" sz="1800" b="0" dirty="0"/>
            </a:p>
          </p:txBody>
        </p:sp>
      </p:grpSp>
      <p:grpSp>
        <p:nvGrpSpPr>
          <p:cNvPr id="26635" name="Group 46"/>
          <p:cNvGrpSpPr>
            <a:grpSpLocks/>
          </p:cNvGrpSpPr>
          <p:nvPr/>
        </p:nvGrpSpPr>
        <p:grpSpPr bwMode="auto">
          <a:xfrm>
            <a:off x="7086600" y="4494893"/>
            <a:ext cx="838200" cy="641350"/>
            <a:chOff x="3216" y="960"/>
            <a:chExt cx="528" cy="404"/>
          </a:xfrm>
        </p:grpSpPr>
        <p:grpSp>
          <p:nvGrpSpPr>
            <p:cNvPr id="26638" name="Group 47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6640" name="Group 48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6642" name="AutoShape 49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r>
                    <a:rPr lang="en-US" sz="1600" b="0" dirty="0">
                      <a:latin typeface="Courier" charset="0"/>
                    </a:rPr>
                    <a:t>a[6]</a:t>
                  </a:r>
                  <a:endParaRPr lang="en-AU" dirty="0"/>
                </a:p>
              </p:txBody>
            </p:sp>
            <p:sp>
              <p:nvSpPr>
                <p:cNvPr id="26643" name="AutoShape 50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26641" name="Line 51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6639" name="Text Box 52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17</a:t>
              </a:r>
              <a:endParaRPr lang="en-AU" dirty="0"/>
            </a:p>
          </p:txBody>
        </p:sp>
      </p:grpSp>
      <p:sp>
        <p:nvSpPr>
          <p:cNvPr id="26636" name="AutoShape 53"/>
          <p:cNvSpPr>
            <a:spLocks noChangeArrowheads="1"/>
          </p:cNvSpPr>
          <p:nvPr/>
        </p:nvSpPr>
        <p:spPr bwMode="auto">
          <a:xfrm>
            <a:off x="1371600" y="4266293"/>
            <a:ext cx="67818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55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Summing the integers in an array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4" y="1676400"/>
            <a:ext cx="745195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int </a:t>
            </a:r>
            <a:r>
              <a:rPr lang="en-US" b="0" dirty="0" smtClean="0">
                <a:latin typeface="Courier" charset="0"/>
              </a:rPr>
              <a:t>sum(int</a:t>
            </a:r>
            <a:r>
              <a:rPr lang="en-US" b="0" dirty="0">
                <a:latin typeface="Courier" charset="0"/>
              </a:rPr>
              <a:t>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int </a:t>
            </a:r>
            <a:r>
              <a:rPr lang="en-US" b="0" dirty="0" smtClean="0">
                <a:latin typeface="Courier" charset="0"/>
              </a:rPr>
              <a:t>sum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0;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: a)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</a:t>
            </a:r>
            <a:r>
              <a:rPr lang="en-US" b="0" dirty="0" smtClean="0">
                <a:latin typeface="Courier" charset="0"/>
              </a:rPr>
              <a:t>sum = sum + i;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</a:t>
            </a:r>
            <a:r>
              <a:rPr lang="en-US" b="0" dirty="0" smtClean="0">
                <a:latin typeface="Courier" charset="0"/>
              </a:rPr>
              <a:t>sum;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Here </a:t>
            </a:r>
            <a:r>
              <a:rPr lang="en-US" dirty="0" smtClean="0">
                <a:latin typeface="Courier" panose="02060409020205020404" pitchFamily="49" charset="0"/>
              </a:rPr>
              <a:t>i</a:t>
            </a:r>
            <a:r>
              <a:rPr lang="en-US" dirty="0" smtClean="0"/>
              <a:t> is an element of the array </a:t>
            </a:r>
            <a:r>
              <a:rPr lang="en-US" dirty="0" smtClean="0">
                <a:latin typeface="Courier" panose="02060409020205020404" pitchFamily="49" charset="0"/>
              </a:rPr>
              <a:t>a</a:t>
            </a:r>
            <a:endParaRPr lang="en-US" i="1" dirty="0" smtClean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47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Or using a for loop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4" y="1676400"/>
            <a:ext cx="745195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int </a:t>
            </a:r>
            <a:r>
              <a:rPr lang="en-US" b="0" dirty="0" smtClean="0">
                <a:latin typeface="Courier" charset="0"/>
              </a:rPr>
              <a:t>sum(int</a:t>
            </a:r>
            <a:r>
              <a:rPr lang="en-US" b="0" dirty="0">
                <a:latin typeface="Courier" charset="0"/>
              </a:rPr>
              <a:t>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int </a:t>
            </a:r>
            <a:r>
              <a:rPr lang="en-US" b="0" dirty="0" smtClean="0">
                <a:latin typeface="Courier" charset="0"/>
              </a:rPr>
              <a:t>sum</a:t>
            </a: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= 0;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= 0; i &lt; a.length; i++)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</a:t>
            </a:r>
            <a:r>
              <a:rPr lang="en-US" b="0" dirty="0" smtClean="0">
                <a:latin typeface="Courier" charset="0"/>
              </a:rPr>
              <a:t>sum = sum + a[i];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</a:t>
            </a:r>
            <a:r>
              <a:rPr lang="en-US" b="0" dirty="0" smtClean="0">
                <a:latin typeface="Courier" charset="0"/>
              </a:rPr>
              <a:t>sum;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Here </a:t>
            </a:r>
            <a:r>
              <a:rPr lang="en-US" dirty="0" smtClean="0">
                <a:latin typeface="Courier" panose="02060409020205020404" pitchFamily="49" charset="0"/>
              </a:rPr>
              <a:t>i</a:t>
            </a:r>
            <a:r>
              <a:rPr lang="en-US" dirty="0" smtClean="0"/>
              <a:t> is being used as an index into the array </a:t>
            </a:r>
            <a:r>
              <a:rPr lang="en-US" dirty="0" smtClean="0">
                <a:latin typeface="Courier" panose="02060409020205020404" pitchFamily="49" charset="0"/>
              </a:rPr>
              <a:t>a</a:t>
            </a:r>
            <a:endParaRPr lang="en-US" i="1" dirty="0" smtClean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3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Note that this is only well-defined for non-empty arrays</a:t>
            </a:r>
          </a:p>
          <a:p>
            <a:r>
              <a:rPr lang="en-US" dirty="0" smtClean="0"/>
              <a:t>Again </a:t>
            </a:r>
            <a:r>
              <a:rPr lang="en-US" dirty="0">
                <a:latin typeface="Courier" panose="02060409020205020404" pitchFamily="49" charset="0"/>
              </a:rPr>
              <a:t>i</a:t>
            </a:r>
            <a:r>
              <a:rPr lang="en-US" dirty="0"/>
              <a:t> is an element of the array </a:t>
            </a:r>
            <a:r>
              <a:rPr lang="en-US" dirty="0">
                <a:latin typeface="Courier" panose="02060409020205020404" pitchFamily="49" charset="0"/>
              </a:rPr>
              <a:t>a</a:t>
            </a:r>
            <a:endParaRPr lang="en-US" dirty="0" smtClean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4" y="1676400"/>
            <a:ext cx="745195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int max(int[]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int </a:t>
            </a:r>
            <a:r>
              <a:rPr lang="en-US" b="0" dirty="0" smtClean="0">
                <a:latin typeface="Courier" charset="0"/>
              </a:rPr>
              <a:t>max </a:t>
            </a:r>
            <a:r>
              <a:rPr lang="en-US" b="0" dirty="0">
                <a:latin typeface="Courier" charset="0"/>
              </a:rPr>
              <a:t>= a[0];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: a)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if </a:t>
            </a:r>
            <a:r>
              <a:rPr lang="en-US" b="0" dirty="0" smtClean="0">
                <a:latin typeface="Courier" charset="0"/>
              </a:rPr>
              <a:t>(i &gt; max) max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i;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max;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Finding the biggest integer in an array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198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Or using a for loop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4" y="1676400"/>
            <a:ext cx="745195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int max(int[]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int </a:t>
            </a:r>
            <a:r>
              <a:rPr lang="en-US" b="0" dirty="0" smtClean="0">
                <a:latin typeface="Courier" charset="0"/>
              </a:rPr>
              <a:t>max </a:t>
            </a:r>
            <a:r>
              <a:rPr lang="en-US" b="0" dirty="0">
                <a:latin typeface="Courier" charset="0"/>
              </a:rPr>
              <a:t>= a[0];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= 1; i &lt; a.length; i++)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if (</a:t>
            </a:r>
            <a:r>
              <a:rPr lang="en-US" b="0" dirty="0" smtClean="0">
                <a:latin typeface="Courier" charset="0"/>
              </a:rPr>
              <a:t>a[i] &gt; max) max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a[i];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max;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Again </a:t>
            </a:r>
            <a:r>
              <a:rPr lang="en-US" dirty="0" smtClean="0">
                <a:latin typeface="Courier" panose="02060409020205020404" pitchFamily="49" charset="0"/>
              </a:rPr>
              <a:t>i</a:t>
            </a:r>
            <a:r>
              <a:rPr lang="en-US" dirty="0" smtClean="0"/>
              <a:t> is being used as an index into the array </a:t>
            </a:r>
            <a:r>
              <a:rPr lang="en-US" dirty="0" smtClean="0">
                <a:latin typeface="Courier" panose="02060409020205020404" pitchFamily="49" charset="0"/>
              </a:rPr>
              <a:t>a</a:t>
            </a:r>
            <a:endParaRPr lang="en-US" i="1" dirty="0" smtClean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10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Finding the index of the biggest integer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4" y="1676400"/>
            <a:ext cx="7451958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int max(int[]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int </a:t>
            </a:r>
            <a:r>
              <a:rPr lang="en-US" b="0" dirty="0" smtClean="0">
                <a:latin typeface="Courier" charset="0"/>
              </a:rPr>
              <a:t>k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0;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= 1; i &lt; a.length; i++)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if (</a:t>
            </a:r>
            <a:r>
              <a:rPr lang="en-US" b="0" dirty="0" smtClean="0">
                <a:latin typeface="Courier" charset="0"/>
              </a:rPr>
              <a:t>a[i] &gt; a[k]) k </a:t>
            </a:r>
            <a:r>
              <a:rPr lang="en-US" b="0" dirty="0">
                <a:latin typeface="Courier" charset="0"/>
              </a:rPr>
              <a:t>= </a:t>
            </a:r>
            <a:r>
              <a:rPr lang="en-US" b="0" dirty="0" smtClean="0">
                <a:latin typeface="Courier" charset="0"/>
              </a:rPr>
              <a:t>i;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</a:t>
            </a:r>
            <a:r>
              <a:rPr lang="en-US" b="0" dirty="0" smtClean="0">
                <a:latin typeface="Courier" charset="0"/>
              </a:rPr>
              <a:t>k;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 for-each loop is more awkward for this example</a:t>
            </a:r>
            <a:endParaRPr lang="en-US" i="1" dirty="0" smtClean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65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 rIns="81279"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Array literals</a:t>
            </a:r>
          </a:p>
        </p:txBody>
      </p:sp>
      <p:sp>
        <p:nvSpPr>
          <p:cNvPr id="175107" name="Rectangle 4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7467600" cy="4536863"/>
          </a:xfrm>
        </p:spPr>
        <p:txBody>
          <a:bodyPr rIns="233680"/>
          <a:lstStyle/>
          <a:p>
            <a:pPr marL="382588" eaLnBrk="1" hangingPunct="1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An array literal is written using </a:t>
            </a:r>
            <a:r>
              <a:rPr lang="en-US" sz="2800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{}</a:t>
            </a:r>
            <a:endParaRPr lang="en-US" sz="2800" dirty="0" smtClean="0">
              <a:ea typeface="MS PGothic" pitchFamily="34" charset="-128"/>
              <a:cs typeface="MS PGothic" pitchFamily="34" charset="-128"/>
            </a:endParaRPr>
          </a:p>
          <a:p>
            <a:pPr marL="199708" indent="0" eaLnBrk="1" hangingPunct="1">
              <a:lnSpc>
                <a:spcPct val="90000"/>
              </a:lnSpc>
              <a:buNone/>
            </a:pPr>
            <a:endParaRPr lang="en-US" sz="2800" dirty="0" smtClean="0">
              <a:ea typeface="MS PGothic" pitchFamily="34" charset="-128"/>
              <a:cs typeface="MS PGothic" pitchFamily="34" charset="-128"/>
            </a:endParaRPr>
          </a:p>
          <a:p>
            <a:pPr marL="382588" eaLnBrk="1" hangingPunct="1">
              <a:lnSpc>
                <a:spcPct val="90000"/>
              </a:lnSpc>
            </a:pPr>
            <a:endParaRPr lang="en-US" sz="2800" dirty="0" smtClean="0">
              <a:ea typeface="MS PGothic" pitchFamily="34" charset="-128"/>
              <a:cs typeface="MS PGothic" pitchFamily="34" charset="-128"/>
            </a:endParaRPr>
          </a:p>
          <a:p>
            <a:pPr marL="382588" eaLnBrk="1" hangingPunct="1">
              <a:lnSpc>
                <a:spcPct val="90000"/>
              </a:lnSpc>
            </a:pP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Array </a:t>
            </a:r>
            <a:r>
              <a:rPr lang="en-US" sz="2800" dirty="0">
                <a:ea typeface="MS PGothic" pitchFamily="34" charset="-128"/>
                <a:cs typeface="MS PGothic" pitchFamily="34" charset="-128"/>
              </a:rPr>
              <a:t>literals in this form </a:t>
            </a: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can </a:t>
            </a:r>
            <a:br>
              <a:rPr lang="en-US" sz="2800" dirty="0" smtClean="0">
                <a:ea typeface="MS PGothic" pitchFamily="34" charset="-128"/>
                <a:cs typeface="MS PGothic" pitchFamily="34" charset="-128"/>
              </a:rPr>
            </a:b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only </a:t>
            </a:r>
            <a:r>
              <a:rPr lang="en-US" sz="2800" dirty="0">
                <a:ea typeface="MS PGothic" pitchFamily="34" charset="-128"/>
                <a:cs typeface="MS PGothic" pitchFamily="34" charset="-128"/>
              </a:rPr>
              <a:t>be used in </a:t>
            </a:r>
            <a:r>
              <a:rPr lang="en-US" sz="2800" dirty="0" smtClean="0">
                <a:ea typeface="MS PGothic" pitchFamily="34" charset="-128"/>
                <a:cs typeface="MS PGothic" pitchFamily="34" charset="-128"/>
              </a:rPr>
              <a:t>declarations</a:t>
            </a:r>
            <a:endParaRPr lang="en-US" sz="2800" dirty="0">
              <a:ea typeface="MS PGothic" pitchFamily="34" charset="-128"/>
              <a:cs typeface="MS PGothic" pitchFamily="34" charset="-128"/>
            </a:endParaRPr>
          </a:p>
          <a:p>
            <a:pPr marL="382588" eaLnBrk="1" hangingPunct="1">
              <a:lnSpc>
                <a:spcPct val="90000"/>
              </a:lnSpc>
            </a:pPr>
            <a:r>
              <a:rPr lang="en-US" sz="2800" dirty="0">
                <a:ea typeface="MS PGothic" pitchFamily="34" charset="-128"/>
                <a:cs typeface="MS PGothic" pitchFamily="34" charset="-128"/>
              </a:rPr>
              <a:t>Related uses require </a:t>
            </a:r>
            <a:r>
              <a:rPr lang="en-US" sz="2800" dirty="0" smtClean="0">
                <a:latin typeface="Courier New Bold" charset="0"/>
                <a:ea typeface="MS PGothic" pitchFamily="34" charset="-128"/>
                <a:cs typeface="MS PGothic" pitchFamily="34" charset="-128"/>
              </a:rPr>
              <a:t>new</a:t>
            </a:r>
            <a:endParaRPr lang="en-US" sz="2800" dirty="0"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175109" name="Rectangle 3"/>
          <p:cNvSpPr>
            <a:spLocks/>
          </p:cNvSpPr>
          <p:nvPr/>
        </p:nvSpPr>
        <p:spPr bwMode="auto">
          <a:xfrm>
            <a:off x="1458913" y="2286000"/>
            <a:ext cx="6642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100" b="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100" b="0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numbers = </a:t>
            </a:r>
            <a:r>
              <a:rPr lang="en-US" sz="2100" b="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{3</a:t>
            </a:r>
            <a:r>
              <a:rPr lang="en-US" sz="2100" b="0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, 15, 4, </a:t>
            </a:r>
            <a:r>
              <a:rPr lang="en-US" sz="2100" b="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5};</a:t>
            </a:r>
            <a:endParaRPr lang="en-US" sz="2300" b="0" dirty="0"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39688"/>
            <a:endParaRPr lang="en-US" b="0" dirty="0"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6151563" y="2617080"/>
            <a:ext cx="1949450" cy="935038"/>
            <a:chOff x="3969" y="1434"/>
            <a:chExt cx="1228" cy="510"/>
          </a:xfrm>
        </p:grpSpPr>
        <p:sp>
          <p:nvSpPr>
            <p:cNvPr id="175113" name="Line 5"/>
            <p:cNvSpPr>
              <a:spLocks noChangeShapeType="1"/>
            </p:cNvSpPr>
            <p:nvPr/>
          </p:nvSpPr>
          <p:spPr bwMode="auto">
            <a:xfrm flipH="1" flipV="1">
              <a:off x="3969" y="1434"/>
              <a:ext cx="272" cy="272"/>
            </a:xfrm>
            <a:prstGeom prst="line">
              <a:avLst/>
            </a:prstGeom>
            <a:noFill/>
            <a:ln w="38100">
              <a:solidFill>
                <a:srgbClr val="A57133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114" name="AutoShape 6"/>
            <p:cNvSpPr>
              <a:spLocks/>
            </p:cNvSpPr>
            <p:nvPr/>
          </p:nvSpPr>
          <p:spPr bwMode="auto">
            <a:xfrm>
              <a:off x="4212" y="1480"/>
              <a:ext cx="985" cy="464"/>
            </a:xfrm>
            <a:prstGeom prst="roundRect">
              <a:avLst>
                <a:gd name="adj" fmla="val 9227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52713" bIns="0" anchor="ctr">
              <a:prstTxWarp prst="textNoShape">
                <a:avLst/>
              </a:prstTxWarp>
            </a:bodyPr>
            <a:lstStyle/>
            <a:p>
              <a:pPr marL="52388"/>
              <a:r>
                <a:rPr lang="en-US" b="0" dirty="0">
                  <a:solidFill>
                    <a:srgbClr val="A57133"/>
                  </a:solidFill>
                  <a:latin typeface="Trebuchet MS" charset="0"/>
                  <a:sym typeface="Trebuchet MS" charset="0"/>
                </a:rPr>
                <a:t>declaration, </a:t>
              </a:r>
              <a:r>
                <a:rPr lang="en-US" b="0" dirty="0" smtClean="0">
                  <a:solidFill>
                    <a:srgbClr val="A57133"/>
                  </a:solidFill>
                  <a:latin typeface="Trebuchet MS" charset="0"/>
                  <a:sym typeface="Trebuchet MS" charset="0"/>
                </a:rPr>
                <a:t>creation, </a:t>
              </a:r>
              <a:r>
                <a:rPr lang="en-US" b="0" dirty="0">
                  <a:solidFill>
                    <a:srgbClr val="A57133"/>
                  </a:solidFill>
                  <a:latin typeface="Trebuchet MS" charset="0"/>
                  <a:sym typeface="Trebuchet MS" charset="0"/>
                </a:rPr>
                <a:t>and initialization</a:t>
              </a:r>
            </a:p>
          </p:txBody>
        </p:sp>
      </p:grpSp>
      <p:sp>
        <p:nvSpPr>
          <p:cNvPr id="175111" name="Rectangle 3"/>
          <p:cNvSpPr>
            <a:spLocks/>
          </p:cNvSpPr>
          <p:nvPr/>
        </p:nvSpPr>
        <p:spPr bwMode="auto">
          <a:xfrm>
            <a:off x="1458000" y="4868863"/>
            <a:ext cx="652145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/>
            <a:r>
              <a:rPr lang="en-US" sz="210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sz="2100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[] </a:t>
            </a:r>
            <a:r>
              <a:rPr lang="en-US" sz="210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numbers;</a:t>
            </a:r>
          </a:p>
          <a:p>
            <a:pPr marL="39688"/>
            <a:r>
              <a:rPr lang="en-US" sz="210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…</a:t>
            </a:r>
          </a:p>
          <a:p>
            <a:pPr marL="39688"/>
            <a:r>
              <a:rPr lang="en-US" sz="210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numbers </a:t>
            </a:r>
            <a:r>
              <a:rPr lang="en-US" sz="2100" b="0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= new int[] </a:t>
            </a:r>
            <a:r>
              <a:rPr lang="en-US" sz="2100" b="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{3</a:t>
            </a:r>
            <a:r>
              <a:rPr lang="en-US" sz="2100" b="0" dirty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, 15, 4, </a:t>
            </a:r>
            <a:r>
              <a:rPr lang="en-US" sz="2100" b="0" dirty="0" smtClean="0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5};</a:t>
            </a:r>
            <a:endParaRPr lang="en-US" sz="2100" b="0" dirty="0"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  <a:p>
            <a:pPr marL="39688"/>
            <a:endParaRPr lang="en-US" b="0" dirty="0">
              <a:latin typeface="Courier New Bold" charset="0"/>
              <a:ea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138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Returning an array 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4" y="2960914"/>
            <a:ext cx="7451958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</a:t>
            </a:r>
            <a:r>
              <a:rPr lang="en-US" b="0" dirty="0" smtClean="0">
                <a:latin typeface="Courier" charset="0"/>
              </a:rPr>
              <a:t>int[] sums(int</a:t>
            </a:r>
            <a:r>
              <a:rPr lang="en-US" b="0" dirty="0">
                <a:latin typeface="Courier" charset="0"/>
              </a:rPr>
              <a:t>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</a:t>
            </a:r>
            <a:r>
              <a:rPr lang="en-US" b="0" dirty="0" smtClean="0">
                <a:latin typeface="Courier" charset="0"/>
              </a:rPr>
              <a:t>int[] sums = new int[a.length];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</a:t>
            </a:r>
            <a:r>
              <a:rPr lang="en-US" b="0" dirty="0" smtClean="0">
                <a:latin typeface="Courier" charset="0"/>
              </a:rPr>
              <a:t>sums[0] = a[0];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= 1; i &lt; a.length; i++)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</a:t>
            </a:r>
            <a:r>
              <a:rPr lang="en-US" b="0" dirty="0" smtClean="0">
                <a:latin typeface="Courier" charset="0"/>
              </a:rPr>
              <a:t>sums[i] = sums[i–1] + a[i];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</a:t>
            </a:r>
            <a:r>
              <a:rPr lang="en-US" b="0" dirty="0" smtClean="0">
                <a:latin typeface="Courier" charset="0"/>
              </a:rPr>
              <a:t>sums;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57200" y="1602000"/>
            <a:ext cx="852351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b="0" dirty="0" smtClean="0">
                <a:latin typeface="+mn-lt"/>
              </a:rPr>
              <a:t>Suppose we want to find the running sums of </a:t>
            </a:r>
            <a:r>
              <a:rPr lang="en-US" b="0" dirty="0" smtClean="0">
                <a:latin typeface="Courier" panose="02060409020205020404" pitchFamily="49" charset="0"/>
              </a:rPr>
              <a:t>a</a:t>
            </a:r>
          </a:p>
          <a:p>
            <a:pPr algn="l">
              <a:spcBef>
                <a:spcPct val="50000"/>
              </a:spcBef>
            </a:pPr>
            <a:r>
              <a:rPr lang="en-AU" b="0" dirty="0" smtClean="0">
                <a:latin typeface="Courier" panose="02060409020205020404" pitchFamily="49" charset="0"/>
              </a:rPr>
              <a:t>      </a:t>
            </a:r>
            <a:r>
              <a:rPr lang="en-AU" b="0" dirty="0" smtClean="0">
                <a:latin typeface="+mn-lt"/>
              </a:rPr>
              <a:t>e.g. </a:t>
            </a:r>
            <a:r>
              <a:rPr lang="en-AU" b="0" dirty="0" smtClean="0">
                <a:latin typeface="Courier" panose="02060409020205020404" pitchFamily="49" charset="0"/>
              </a:rPr>
              <a:t>sums({2,5,–8,3}) = {2,7,–1,2}</a:t>
            </a:r>
            <a:endParaRPr lang="en-AU" b="0" dirty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543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this lecture</a:t>
            </a:r>
            <a:endParaRPr lang="en-AU" dirty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Arrays </a:t>
            </a:r>
            <a:endParaRPr lang="en-US" dirty="0"/>
          </a:p>
          <a:p>
            <a:r>
              <a:rPr lang="en-US" dirty="0" smtClean="0"/>
              <a:t>Declaring and constructing arrays </a:t>
            </a:r>
            <a:endParaRPr lang="en-US" dirty="0"/>
          </a:p>
          <a:p>
            <a:r>
              <a:rPr lang="en-AU" dirty="0" smtClean="0"/>
              <a:t>Using and returning arrays </a:t>
            </a:r>
          </a:p>
          <a:p>
            <a:r>
              <a:rPr lang="en-AU" dirty="0" smtClean="0"/>
              <a:t>Aliasing 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26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Returning an array 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3" y="2960914"/>
            <a:ext cx="870026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</a:t>
            </a:r>
            <a:r>
              <a:rPr lang="en-US" b="0" dirty="0" smtClean="0">
                <a:latin typeface="Courier" charset="0"/>
              </a:rPr>
              <a:t>int[] avs(int</a:t>
            </a:r>
            <a:r>
              <a:rPr lang="en-US" b="0" dirty="0">
                <a:latin typeface="Courier" charset="0"/>
              </a:rPr>
              <a:t>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</a:t>
            </a:r>
            <a:r>
              <a:rPr lang="en-US" b="0" dirty="0" smtClean="0">
                <a:latin typeface="Courier" charset="0"/>
              </a:rPr>
              <a:t>int[] avs = new int[a.length / 2];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for </a:t>
            </a:r>
            <a:r>
              <a:rPr lang="en-US" b="0" dirty="0" smtClean="0">
                <a:latin typeface="Courier" charset="0"/>
              </a:rPr>
              <a:t>(int i = 0; i &lt; a.length-1; i = i+2)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</a:t>
            </a:r>
            <a:r>
              <a:rPr lang="en-US" b="0" dirty="0" smtClean="0">
                <a:latin typeface="Courier" charset="0"/>
              </a:rPr>
              <a:t>avs[i/2] = (a[i] + a[i+1]) / 2;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return </a:t>
            </a:r>
            <a:r>
              <a:rPr lang="en-US" b="0" dirty="0" smtClean="0">
                <a:latin typeface="Courier" charset="0"/>
              </a:rPr>
              <a:t>avs;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57200" y="1602000"/>
            <a:ext cx="86868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b="0" dirty="0" smtClean="0">
                <a:latin typeface="+mn-lt"/>
              </a:rPr>
              <a:t>Suppose we want to average each pair of elements in </a:t>
            </a:r>
            <a:r>
              <a:rPr lang="en-US" b="0" dirty="0" smtClean="0">
                <a:latin typeface="Courier" panose="02060409020205020404" pitchFamily="49" charset="0"/>
              </a:rPr>
              <a:t>a</a:t>
            </a:r>
            <a:endParaRPr lang="en-US" sz="3200" b="0" dirty="0"/>
          </a:p>
          <a:p>
            <a:pPr>
              <a:spcBef>
                <a:spcPct val="50000"/>
              </a:spcBef>
            </a:pPr>
            <a:r>
              <a:rPr lang="en-AU" b="0" dirty="0">
                <a:latin typeface="Courier" panose="02060409020205020404" pitchFamily="49" charset="0"/>
              </a:rPr>
              <a:t> </a:t>
            </a:r>
            <a:r>
              <a:rPr lang="en-AU" b="0" dirty="0" smtClean="0">
                <a:latin typeface="Courier" panose="02060409020205020404" pitchFamily="49" charset="0"/>
              </a:rPr>
              <a:t>     </a:t>
            </a:r>
            <a:r>
              <a:rPr lang="en-AU" b="0" dirty="0" smtClean="0">
                <a:latin typeface="+mn-lt"/>
              </a:rPr>
              <a:t>e.g. </a:t>
            </a:r>
            <a:r>
              <a:rPr lang="en-AU" b="0" dirty="0" smtClean="0">
                <a:latin typeface="Courier" panose="02060409020205020404" pitchFamily="49" charset="0"/>
              </a:rPr>
              <a:t>avs</a:t>
            </a:r>
            <a:r>
              <a:rPr lang="en-AU" b="0" dirty="0">
                <a:latin typeface="Courier" panose="02060409020205020404" pitchFamily="49" charset="0"/>
              </a:rPr>
              <a:t>({</a:t>
            </a:r>
            <a:r>
              <a:rPr lang="en-AU" b="0" dirty="0" smtClean="0">
                <a:latin typeface="Courier" panose="02060409020205020404" pitchFamily="49" charset="0"/>
              </a:rPr>
              <a:t>2,6,–8,2}) </a:t>
            </a:r>
            <a:r>
              <a:rPr lang="en-AU" b="0" dirty="0">
                <a:latin typeface="Courier" panose="02060409020205020404" pitchFamily="49" charset="0"/>
              </a:rPr>
              <a:t>= </a:t>
            </a:r>
            <a:r>
              <a:rPr lang="en-AU" b="0" dirty="0" smtClean="0">
                <a:latin typeface="Courier" panose="02060409020205020404" pitchFamily="49" charset="0"/>
              </a:rPr>
              <a:t>{</a:t>
            </a:r>
            <a:r>
              <a:rPr lang="en-AU" b="0" dirty="0">
                <a:latin typeface="Courier" panose="02060409020205020404" pitchFamily="49" charset="0"/>
              </a:rPr>
              <a:t>4</a:t>
            </a:r>
            <a:r>
              <a:rPr lang="en-AU" b="0" dirty="0" smtClean="0">
                <a:latin typeface="Courier" panose="02060409020205020404" pitchFamily="49" charset="0"/>
              </a:rPr>
              <a:t>,–3}</a:t>
            </a:r>
            <a:endParaRPr lang="en-US" b="0" dirty="0" smtClean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79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57200" y="1602000"/>
            <a:ext cx="6564086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b="0" dirty="0" smtClean="0">
                <a:latin typeface="+mn-lt"/>
              </a:rPr>
              <a:t>Sometimes</a:t>
            </a:r>
            <a:r>
              <a:rPr lang="en-AU" b="0" dirty="0" smtClean="0">
                <a:latin typeface="+mn-lt"/>
              </a:rPr>
              <a:t> instead of creating a new array, we want to update the old one</a:t>
            </a: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b="0" dirty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b="0" dirty="0" smtClean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b="0" dirty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b="0" dirty="0" smtClean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b="0" dirty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AU" b="0" dirty="0" smtClean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But this method doesn’t return anything… </a:t>
            </a:r>
            <a:endParaRPr lang="en-AU" b="0" dirty="0">
              <a:latin typeface="Courier" panose="02060409020205020404" pitchFamily="49" charset="0"/>
            </a:endParaRP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Updating an array 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4" y="2721428"/>
            <a:ext cx="7451958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private void sums(int</a:t>
            </a:r>
            <a:r>
              <a:rPr lang="en-US" b="0" dirty="0">
                <a:latin typeface="Courier" charset="0"/>
              </a:rPr>
              <a:t>[] 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</a:t>
            </a:r>
            <a:r>
              <a:rPr lang="en-US" b="0" dirty="0" smtClean="0">
                <a:latin typeface="Courier" charset="0"/>
              </a:rPr>
              <a:t>   for (int i = 1; i &lt; a.length; i++) 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    {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    </a:t>
            </a:r>
            <a:r>
              <a:rPr lang="en-US" b="0" dirty="0" smtClean="0">
                <a:latin typeface="Courier" charset="0"/>
              </a:rPr>
              <a:t>a[i] = a[i–1] + a[i];</a:t>
            </a: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    } 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}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258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can share memory</a:t>
            </a:r>
            <a:endParaRPr lang="en-AU" dirty="0"/>
          </a:p>
        </p:txBody>
      </p:sp>
      <p:sp>
        <p:nvSpPr>
          <p:cNvPr id="25613" name="Text Box 54"/>
          <p:cNvSpPr txBox="1">
            <a:spLocks noChangeArrowheads="1"/>
          </p:cNvSpPr>
          <p:nvPr/>
        </p:nvSpPr>
        <p:spPr bwMode="auto">
          <a:xfrm>
            <a:off x="631372" y="452097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92" name="Text Box 3"/>
          <p:cNvSpPr txBox="1">
            <a:spLocks noChangeArrowheads="1"/>
          </p:cNvSpPr>
          <p:nvPr/>
        </p:nvSpPr>
        <p:spPr bwMode="auto">
          <a:xfrm>
            <a:off x="879164" y="1580400"/>
            <a:ext cx="745195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int[] a, b;</a:t>
            </a:r>
          </a:p>
        </p:txBody>
      </p:sp>
      <p:sp>
        <p:nvSpPr>
          <p:cNvPr id="157" name="Text Box 54"/>
          <p:cNvSpPr txBox="1">
            <a:spLocks noChangeArrowheads="1"/>
          </p:cNvSpPr>
          <p:nvPr/>
        </p:nvSpPr>
        <p:spPr bwMode="auto">
          <a:xfrm>
            <a:off x="740229" y="558287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58" name="AutoShape 55"/>
          <p:cNvSpPr>
            <a:spLocks noChangeArrowheads="1"/>
          </p:cNvSpPr>
          <p:nvPr/>
        </p:nvSpPr>
        <p:spPr bwMode="auto">
          <a:xfrm>
            <a:off x="11212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159" name="Group 56"/>
          <p:cNvGrpSpPr>
            <a:grpSpLocks/>
          </p:cNvGrpSpPr>
          <p:nvPr/>
        </p:nvGrpSpPr>
        <p:grpSpPr bwMode="auto">
          <a:xfrm>
            <a:off x="1349829" y="5201871"/>
            <a:ext cx="762000" cy="457200"/>
            <a:chOff x="1536" y="3024"/>
            <a:chExt cx="480" cy="288"/>
          </a:xfrm>
        </p:grpSpPr>
        <p:sp>
          <p:nvSpPr>
            <p:cNvPr id="160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1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2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3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4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sp>
        <p:nvSpPr>
          <p:cNvPr id="166" name="Text Box 54"/>
          <p:cNvSpPr txBox="1">
            <a:spLocks noChangeArrowheads="1"/>
          </p:cNvSpPr>
          <p:nvPr/>
        </p:nvSpPr>
        <p:spPr bwMode="auto">
          <a:xfrm>
            <a:off x="3216729" y="551605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67" name="AutoShape 55"/>
          <p:cNvSpPr>
            <a:spLocks noChangeArrowheads="1"/>
          </p:cNvSpPr>
          <p:nvPr/>
        </p:nvSpPr>
        <p:spPr bwMode="auto">
          <a:xfrm>
            <a:off x="35977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dirty="0">
                <a:latin typeface="Courier" charset="0"/>
              </a:rPr>
              <a:t>b</a:t>
            </a:r>
            <a:endParaRPr lang="en-AU" dirty="0"/>
          </a:p>
        </p:txBody>
      </p:sp>
      <p:grpSp>
        <p:nvGrpSpPr>
          <p:cNvPr id="168" name="Group 56"/>
          <p:cNvGrpSpPr>
            <a:grpSpLocks/>
          </p:cNvGrpSpPr>
          <p:nvPr/>
        </p:nvGrpSpPr>
        <p:grpSpPr bwMode="auto">
          <a:xfrm>
            <a:off x="3826329" y="5201871"/>
            <a:ext cx="762000" cy="457200"/>
            <a:chOff x="1536" y="3024"/>
            <a:chExt cx="480" cy="288"/>
          </a:xfrm>
        </p:grpSpPr>
        <p:sp>
          <p:nvSpPr>
            <p:cNvPr id="169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1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2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3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0447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can share memory</a:t>
            </a:r>
            <a:endParaRPr lang="en-AU" dirty="0"/>
          </a:p>
        </p:txBody>
      </p:sp>
      <p:sp>
        <p:nvSpPr>
          <p:cNvPr id="25613" name="Text Box 54"/>
          <p:cNvSpPr txBox="1">
            <a:spLocks noChangeArrowheads="1"/>
          </p:cNvSpPr>
          <p:nvPr/>
        </p:nvSpPr>
        <p:spPr bwMode="auto">
          <a:xfrm>
            <a:off x="631372" y="452097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92" name="Text Box 3"/>
          <p:cNvSpPr txBox="1">
            <a:spLocks noChangeArrowheads="1"/>
          </p:cNvSpPr>
          <p:nvPr/>
        </p:nvSpPr>
        <p:spPr bwMode="auto">
          <a:xfrm>
            <a:off x="879164" y="1580400"/>
            <a:ext cx="745195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int[] a, b;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a = new int[3];</a:t>
            </a:r>
          </a:p>
        </p:txBody>
      </p:sp>
      <p:grpSp>
        <p:nvGrpSpPr>
          <p:cNvPr id="99" name="Group 4"/>
          <p:cNvGrpSpPr>
            <a:grpSpLocks/>
          </p:cNvGrpSpPr>
          <p:nvPr/>
        </p:nvGrpSpPr>
        <p:grpSpPr bwMode="auto">
          <a:xfrm>
            <a:off x="5900058" y="3942530"/>
            <a:ext cx="838200" cy="641350"/>
            <a:chOff x="3216" y="960"/>
            <a:chExt cx="528" cy="404"/>
          </a:xfrm>
        </p:grpSpPr>
        <p:grpSp>
          <p:nvGrpSpPr>
            <p:cNvPr id="108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0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2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13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1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9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114" name="Group 11"/>
          <p:cNvGrpSpPr>
            <a:grpSpLocks/>
          </p:cNvGrpSpPr>
          <p:nvPr/>
        </p:nvGrpSpPr>
        <p:grpSpPr bwMode="auto">
          <a:xfrm>
            <a:off x="6814458" y="3942530"/>
            <a:ext cx="838200" cy="641350"/>
            <a:chOff x="3216" y="960"/>
            <a:chExt cx="528" cy="404"/>
          </a:xfrm>
        </p:grpSpPr>
        <p:grpSp>
          <p:nvGrpSpPr>
            <p:cNvPr id="115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7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9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0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8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6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3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</a:t>
              </a:r>
              <a:r>
                <a:rPr lang="en-US" sz="1800" b="0" dirty="0" smtClean="0"/>
                <a:t>0</a:t>
              </a:r>
              <a:endParaRPr lang="en-AU" dirty="0"/>
            </a:p>
          </p:txBody>
        </p:sp>
      </p:grpSp>
      <p:grpSp>
        <p:nvGrpSpPr>
          <p:cNvPr id="121" name="Group 18"/>
          <p:cNvGrpSpPr>
            <a:grpSpLocks/>
          </p:cNvGrpSpPr>
          <p:nvPr/>
        </p:nvGrpSpPr>
        <p:grpSpPr bwMode="auto">
          <a:xfrm>
            <a:off x="7728858" y="3942530"/>
            <a:ext cx="838200" cy="641350"/>
            <a:chOff x="3216" y="960"/>
            <a:chExt cx="528" cy="404"/>
          </a:xfrm>
        </p:grpSpPr>
        <p:grpSp>
          <p:nvGrpSpPr>
            <p:cNvPr id="122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24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26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7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25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3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sp>
        <p:nvSpPr>
          <p:cNvPr id="156" name="AutoShape 53"/>
          <p:cNvSpPr>
            <a:spLocks noChangeArrowheads="1"/>
          </p:cNvSpPr>
          <p:nvPr/>
        </p:nvSpPr>
        <p:spPr bwMode="auto">
          <a:xfrm>
            <a:off x="5671458" y="3713930"/>
            <a:ext cx="3124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57" name="Text Box 54"/>
          <p:cNvSpPr txBox="1">
            <a:spLocks noChangeArrowheads="1"/>
          </p:cNvSpPr>
          <p:nvPr/>
        </p:nvSpPr>
        <p:spPr bwMode="auto">
          <a:xfrm>
            <a:off x="740229" y="558287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58" name="AutoShape 55"/>
          <p:cNvSpPr>
            <a:spLocks noChangeArrowheads="1"/>
          </p:cNvSpPr>
          <p:nvPr/>
        </p:nvSpPr>
        <p:spPr bwMode="auto">
          <a:xfrm>
            <a:off x="11212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159" name="Group 56"/>
          <p:cNvGrpSpPr>
            <a:grpSpLocks/>
          </p:cNvGrpSpPr>
          <p:nvPr/>
        </p:nvGrpSpPr>
        <p:grpSpPr bwMode="auto">
          <a:xfrm>
            <a:off x="1349829" y="5201871"/>
            <a:ext cx="762000" cy="457200"/>
            <a:chOff x="1536" y="3024"/>
            <a:chExt cx="480" cy="288"/>
          </a:xfrm>
        </p:grpSpPr>
        <p:sp>
          <p:nvSpPr>
            <p:cNvPr id="160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1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2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3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4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5" name="AutoShape 62"/>
          <p:cNvCxnSpPr>
            <a:cxnSpLocks noChangeShapeType="1"/>
            <a:stCxn id="160" idx="0"/>
          </p:cNvCxnSpPr>
          <p:nvPr/>
        </p:nvCxnSpPr>
        <p:spPr bwMode="auto">
          <a:xfrm rot="5400000" flipH="1" flipV="1">
            <a:off x="3157808" y="2688222"/>
            <a:ext cx="1086670" cy="394062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6" name="Text Box 54"/>
          <p:cNvSpPr txBox="1">
            <a:spLocks noChangeArrowheads="1"/>
          </p:cNvSpPr>
          <p:nvPr/>
        </p:nvSpPr>
        <p:spPr bwMode="auto">
          <a:xfrm>
            <a:off x="3216729" y="551605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67" name="AutoShape 55"/>
          <p:cNvSpPr>
            <a:spLocks noChangeArrowheads="1"/>
          </p:cNvSpPr>
          <p:nvPr/>
        </p:nvSpPr>
        <p:spPr bwMode="auto">
          <a:xfrm>
            <a:off x="35977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dirty="0">
                <a:latin typeface="Courier" charset="0"/>
              </a:rPr>
              <a:t>b</a:t>
            </a:r>
            <a:endParaRPr lang="en-AU" dirty="0"/>
          </a:p>
        </p:txBody>
      </p:sp>
      <p:grpSp>
        <p:nvGrpSpPr>
          <p:cNvPr id="168" name="Group 56"/>
          <p:cNvGrpSpPr>
            <a:grpSpLocks/>
          </p:cNvGrpSpPr>
          <p:nvPr/>
        </p:nvGrpSpPr>
        <p:grpSpPr bwMode="auto">
          <a:xfrm>
            <a:off x="3826329" y="5201871"/>
            <a:ext cx="762000" cy="457200"/>
            <a:chOff x="1536" y="3024"/>
            <a:chExt cx="480" cy="288"/>
          </a:xfrm>
        </p:grpSpPr>
        <p:sp>
          <p:nvSpPr>
            <p:cNvPr id="169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1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2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3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0498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can share memory</a:t>
            </a:r>
            <a:endParaRPr lang="en-AU" dirty="0"/>
          </a:p>
        </p:txBody>
      </p:sp>
      <p:sp>
        <p:nvSpPr>
          <p:cNvPr id="25613" name="Text Box 54"/>
          <p:cNvSpPr txBox="1">
            <a:spLocks noChangeArrowheads="1"/>
          </p:cNvSpPr>
          <p:nvPr/>
        </p:nvSpPr>
        <p:spPr bwMode="auto">
          <a:xfrm>
            <a:off x="631372" y="452097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92" name="Text Box 3"/>
          <p:cNvSpPr txBox="1">
            <a:spLocks noChangeArrowheads="1"/>
          </p:cNvSpPr>
          <p:nvPr/>
        </p:nvSpPr>
        <p:spPr bwMode="auto">
          <a:xfrm>
            <a:off x="879164" y="1580400"/>
            <a:ext cx="745195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int[] a, b;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a = new int[3];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b = a;</a:t>
            </a:r>
          </a:p>
        </p:txBody>
      </p:sp>
      <p:grpSp>
        <p:nvGrpSpPr>
          <p:cNvPr id="99" name="Group 4"/>
          <p:cNvGrpSpPr>
            <a:grpSpLocks/>
          </p:cNvGrpSpPr>
          <p:nvPr/>
        </p:nvGrpSpPr>
        <p:grpSpPr bwMode="auto">
          <a:xfrm>
            <a:off x="5900058" y="3942530"/>
            <a:ext cx="838200" cy="641350"/>
            <a:chOff x="3216" y="960"/>
            <a:chExt cx="528" cy="404"/>
          </a:xfrm>
        </p:grpSpPr>
        <p:grpSp>
          <p:nvGrpSpPr>
            <p:cNvPr id="108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0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2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13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1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9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114" name="Group 11"/>
          <p:cNvGrpSpPr>
            <a:grpSpLocks/>
          </p:cNvGrpSpPr>
          <p:nvPr/>
        </p:nvGrpSpPr>
        <p:grpSpPr bwMode="auto">
          <a:xfrm>
            <a:off x="6814458" y="3942530"/>
            <a:ext cx="838200" cy="641350"/>
            <a:chOff x="3216" y="960"/>
            <a:chExt cx="528" cy="404"/>
          </a:xfrm>
        </p:grpSpPr>
        <p:grpSp>
          <p:nvGrpSpPr>
            <p:cNvPr id="115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7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9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0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8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6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3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</a:t>
              </a:r>
              <a:r>
                <a:rPr lang="en-US" sz="1800" b="0" dirty="0" smtClean="0"/>
                <a:t>0</a:t>
              </a:r>
              <a:endParaRPr lang="en-AU" dirty="0"/>
            </a:p>
          </p:txBody>
        </p:sp>
      </p:grpSp>
      <p:grpSp>
        <p:nvGrpSpPr>
          <p:cNvPr id="121" name="Group 18"/>
          <p:cNvGrpSpPr>
            <a:grpSpLocks/>
          </p:cNvGrpSpPr>
          <p:nvPr/>
        </p:nvGrpSpPr>
        <p:grpSpPr bwMode="auto">
          <a:xfrm>
            <a:off x="7728858" y="3942530"/>
            <a:ext cx="838200" cy="641350"/>
            <a:chOff x="3216" y="960"/>
            <a:chExt cx="528" cy="404"/>
          </a:xfrm>
        </p:grpSpPr>
        <p:grpSp>
          <p:nvGrpSpPr>
            <p:cNvPr id="122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24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26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7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25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3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sp>
        <p:nvSpPr>
          <p:cNvPr id="156" name="AutoShape 53"/>
          <p:cNvSpPr>
            <a:spLocks noChangeArrowheads="1"/>
          </p:cNvSpPr>
          <p:nvPr/>
        </p:nvSpPr>
        <p:spPr bwMode="auto">
          <a:xfrm>
            <a:off x="5671458" y="3713930"/>
            <a:ext cx="3124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57" name="Text Box 54"/>
          <p:cNvSpPr txBox="1">
            <a:spLocks noChangeArrowheads="1"/>
          </p:cNvSpPr>
          <p:nvPr/>
        </p:nvSpPr>
        <p:spPr bwMode="auto">
          <a:xfrm>
            <a:off x="740229" y="558287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58" name="AutoShape 55"/>
          <p:cNvSpPr>
            <a:spLocks noChangeArrowheads="1"/>
          </p:cNvSpPr>
          <p:nvPr/>
        </p:nvSpPr>
        <p:spPr bwMode="auto">
          <a:xfrm>
            <a:off x="11212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159" name="Group 56"/>
          <p:cNvGrpSpPr>
            <a:grpSpLocks/>
          </p:cNvGrpSpPr>
          <p:nvPr/>
        </p:nvGrpSpPr>
        <p:grpSpPr bwMode="auto">
          <a:xfrm>
            <a:off x="1349829" y="5201871"/>
            <a:ext cx="762000" cy="457200"/>
            <a:chOff x="1536" y="3024"/>
            <a:chExt cx="480" cy="288"/>
          </a:xfrm>
        </p:grpSpPr>
        <p:sp>
          <p:nvSpPr>
            <p:cNvPr id="160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1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2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3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4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5" name="AutoShape 62"/>
          <p:cNvCxnSpPr>
            <a:cxnSpLocks noChangeShapeType="1"/>
            <a:stCxn id="160" idx="0"/>
          </p:cNvCxnSpPr>
          <p:nvPr/>
        </p:nvCxnSpPr>
        <p:spPr bwMode="auto">
          <a:xfrm rot="5400000" flipH="1" flipV="1">
            <a:off x="3157808" y="2688222"/>
            <a:ext cx="1086670" cy="394062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6" name="Text Box 54"/>
          <p:cNvSpPr txBox="1">
            <a:spLocks noChangeArrowheads="1"/>
          </p:cNvSpPr>
          <p:nvPr/>
        </p:nvSpPr>
        <p:spPr bwMode="auto">
          <a:xfrm>
            <a:off x="3216729" y="551605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67" name="AutoShape 55"/>
          <p:cNvSpPr>
            <a:spLocks noChangeArrowheads="1"/>
          </p:cNvSpPr>
          <p:nvPr/>
        </p:nvSpPr>
        <p:spPr bwMode="auto">
          <a:xfrm>
            <a:off x="35977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dirty="0">
                <a:latin typeface="Courier" charset="0"/>
              </a:rPr>
              <a:t>b</a:t>
            </a:r>
            <a:endParaRPr lang="en-AU" dirty="0"/>
          </a:p>
        </p:txBody>
      </p:sp>
      <p:grpSp>
        <p:nvGrpSpPr>
          <p:cNvPr id="168" name="Group 56"/>
          <p:cNvGrpSpPr>
            <a:grpSpLocks/>
          </p:cNvGrpSpPr>
          <p:nvPr/>
        </p:nvGrpSpPr>
        <p:grpSpPr bwMode="auto">
          <a:xfrm>
            <a:off x="3826329" y="5201871"/>
            <a:ext cx="762000" cy="457200"/>
            <a:chOff x="1536" y="3024"/>
            <a:chExt cx="480" cy="288"/>
          </a:xfrm>
        </p:grpSpPr>
        <p:sp>
          <p:nvSpPr>
            <p:cNvPr id="169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1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2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3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7" name="AutoShape 62"/>
          <p:cNvCxnSpPr>
            <a:cxnSpLocks noChangeShapeType="1"/>
            <a:stCxn id="169" idx="0"/>
          </p:cNvCxnSpPr>
          <p:nvPr/>
        </p:nvCxnSpPr>
        <p:spPr bwMode="auto">
          <a:xfrm rot="5400000" flipH="1" flipV="1">
            <a:off x="4531729" y="4062141"/>
            <a:ext cx="815330" cy="1464131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273359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can share memory</a:t>
            </a:r>
            <a:endParaRPr lang="en-AU" dirty="0"/>
          </a:p>
        </p:txBody>
      </p:sp>
      <p:sp>
        <p:nvSpPr>
          <p:cNvPr id="25613" name="Text Box 54"/>
          <p:cNvSpPr txBox="1">
            <a:spLocks noChangeArrowheads="1"/>
          </p:cNvSpPr>
          <p:nvPr/>
        </p:nvSpPr>
        <p:spPr bwMode="auto">
          <a:xfrm>
            <a:off x="631372" y="452097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92" name="Text Box 3"/>
          <p:cNvSpPr txBox="1">
            <a:spLocks noChangeArrowheads="1"/>
          </p:cNvSpPr>
          <p:nvPr/>
        </p:nvSpPr>
        <p:spPr bwMode="auto">
          <a:xfrm>
            <a:off x="879164" y="1580400"/>
            <a:ext cx="745195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int[] a, b;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a = new int[3];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b = a;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System.out.println(b[2]);</a:t>
            </a:r>
          </a:p>
        </p:txBody>
      </p:sp>
      <p:grpSp>
        <p:nvGrpSpPr>
          <p:cNvPr id="99" name="Group 4"/>
          <p:cNvGrpSpPr>
            <a:grpSpLocks/>
          </p:cNvGrpSpPr>
          <p:nvPr/>
        </p:nvGrpSpPr>
        <p:grpSpPr bwMode="auto">
          <a:xfrm>
            <a:off x="5900058" y="3942530"/>
            <a:ext cx="838200" cy="641350"/>
            <a:chOff x="3216" y="960"/>
            <a:chExt cx="528" cy="404"/>
          </a:xfrm>
        </p:grpSpPr>
        <p:grpSp>
          <p:nvGrpSpPr>
            <p:cNvPr id="108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0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2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13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1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9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114" name="Group 11"/>
          <p:cNvGrpSpPr>
            <a:grpSpLocks/>
          </p:cNvGrpSpPr>
          <p:nvPr/>
        </p:nvGrpSpPr>
        <p:grpSpPr bwMode="auto">
          <a:xfrm>
            <a:off x="6814458" y="3942530"/>
            <a:ext cx="838200" cy="641350"/>
            <a:chOff x="3216" y="960"/>
            <a:chExt cx="528" cy="404"/>
          </a:xfrm>
        </p:grpSpPr>
        <p:grpSp>
          <p:nvGrpSpPr>
            <p:cNvPr id="115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7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9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0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8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6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3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</a:t>
              </a:r>
              <a:r>
                <a:rPr lang="en-US" sz="1800" b="0" dirty="0" smtClean="0"/>
                <a:t>0</a:t>
              </a:r>
              <a:endParaRPr lang="en-AU" dirty="0"/>
            </a:p>
          </p:txBody>
        </p:sp>
      </p:grpSp>
      <p:grpSp>
        <p:nvGrpSpPr>
          <p:cNvPr id="121" name="Group 18"/>
          <p:cNvGrpSpPr>
            <a:grpSpLocks/>
          </p:cNvGrpSpPr>
          <p:nvPr/>
        </p:nvGrpSpPr>
        <p:grpSpPr bwMode="auto">
          <a:xfrm>
            <a:off x="7728858" y="3942530"/>
            <a:ext cx="838200" cy="641350"/>
            <a:chOff x="3216" y="960"/>
            <a:chExt cx="528" cy="404"/>
          </a:xfrm>
        </p:grpSpPr>
        <p:grpSp>
          <p:nvGrpSpPr>
            <p:cNvPr id="122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24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26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7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25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3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sp>
        <p:nvSpPr>
          <p:cNvPr id="156" name="AutoShape 53"/>
          <p:cNvSpPr>
            <a:spLocks noChangeArrowheads="1"/>
          </p:cNvSpPr>
          <p:nvPr/>
        </p:nvSpPr>
        <p:spPr bwMode="auto">
          <a:xfrm>
            <a:off x="5671458" y="3713930"/>
            <a:ext cx="3124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57" name="Text Box 54"/>
          <p:cNvSpPr txBox="1">
            <a:spLocks noChangeArrowheads="1"/>
          </p:cNvSpPr>
          <p:nvPr/>
        </p:nvSpPr>
        <p:spPr bwMode="auto">
          <a:xfrm>
            <a:off x="740229" y="558287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58" name="AutoShape 55"/>
          <p:cNvSpPr>
            <a:spLocks noChangeArrowheads="1"/>
          </p:cNvSpPr>
          <p:nvPr/>
        </p:nvSpPr>
        <p:spPr bwMode="auto">
          <a:xfrm>
            <a:off x="11212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159" name="Group 56"/>
          <p:cNvGrpSpPr>
            <a:grpSpLocks/>
          </p:cNvGrpSpPr>
          <p:nvPr/>
        </p:nvGrpSpPr>
        <p:grpSpPr bwMode="auto">
          <a:xfrm>
            <a:off x="1349829" y="5201871"/>
            <a:ext cx="762000" cy="457200"/>
            <a:chOff x="1536" y="3024"/>
            <a:chExt cx="480" cy="288"/>
          </a:xfrm>
        </p:grpSpPr>
        <p:sp>
          <p:nvSpPr>
            <p:cNvPr id="160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1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2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3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4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5" name="AutoShape 62"/>
          <p:cNvCxnSpPr>
            <a:cxnSpLocks noChangeShapeType="1"/>
            <a:stCxn id="160" idx="0"/>
          </p:cNvCxnSpPr>
          <p:nvPr/>
        </p:nvCxnSpPr>
        <p:spPr bwMode="auto">
          <a:xfrm rot="5400000" flipH="1" flipV="1">
            <a:off x="3157808" y="2688222"/>
            <a:ext cx="1086670" cy="394062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6" name="Text Box 54"/>
          <p:cNvSpPr txBox="1">
            <a:spLocks noChangeArrowheads="1"/>
          </p:cNvSpPr>
          <p:nvPr/>
        </p:nvSpPr>
        <p:spPr bwMode="auto">
          <a:xfrm>
            <a:off x="3216729" y="551605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67" name="AutoShape 55"/>
          <p:cNvSpPr>
            <a:spLocks noChangeArrowheads="1"/>
          </p:cNvSpPr>
          <p:nvPr/>
        </p:nvSpPr>
        <p:spPr bwMode="auto">
          <a:xfrm>
            <a:off x="35977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dirty="0">
                <a:latin typeface="Courier" charset="0"/>
              </a:rPr>
              <a:t>b</a:t>
            </a:r>
            <a:endParaRPr lang="en-AU" dirty="0"/>
          </a:p>
        </p:txBody>
      </p:sp>
      <p:grpSp>
        <p:nvGrpSpPr>
          <p:cNvPr id="168" name="Group 56"/>
          <p:cNvGrpSpPr>
            <a:grpSpLocks/>
          </p:cNvGrpSpPr>
          <p:nvPr/>
        </p:nvGrpSpPr>
        <p:grpSpPr bwMode="auto">
          <a:xfrm>
            <a:off x="3826329" y="5201871"/>
            <a:ext cx="762000" cy="457200"/>
            <a:chOff x="1536" y="3024"/>
            <a:chExt cx="480" cy="288"/>
          </a:xfrm>
        </p:grpSpPr>
        <p:sp>
          <p:nvSpPr>
            <p:cNvPr id="169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1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2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3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7" name="AutoShape 62"/>
          <p:cNvCxnSpPr>
            <a:cxnSpLocks noChangeShapeType="1"/>
            <a:stCxn id="169" idx="0"/>
          </p:cNvCxnSpPr>
          <p:nvPr/>
        </p:nvCxnSpPr>
        <p:spPr bwMode="auto">
          <a:xfrm rot="5400000" flipH="1" flipV="1">
            <a:off x="4531729" y="4062141"/>
            <a:ext cx="815330" cy="1464131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6822141" y="5111687"/>
            <a:ext cx="144000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0</a:t>
            </a:r>
          </a:p>
          <a:p>
            <a:pPr algn="l">
              <a:buFontTx/>
              <a:buNone/>
            </a:pPr>
            <a:endParaRPr lang="en-US" b="0" dirty="0" smtClean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99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can share memory</a:t>
            </a:r>
            <a:endParaRPr lang="en-AU" dirty="0"/>
          </a:p>
        </p:txBody>
      </p:sp>
      <p:sp>
        <p:nvSpPr>
          <p:cNvPr id="25613" name="Text Box 54"/>
          <p:cNvSpPr txBox="1">
            <a:spLocks noChangeArrowheads="1"/>
          </p:cNvSpPr>
          <p:nvPr/>
        </p:nvSpPr>
        <p:spPr bwMode="auto">
          <a:xfrm>
            <a:off x="631372" y="452097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92" name="Text Box 3"/>
          <p:cNvSpPr txBox="1">
            <a:spLocks noChangeArrowheads="1"/>
          </p:cNvSpPr>
          <p:nvPr/>
        </p:nvSpPr>
        <p:spPr bwMode="auto">
          <a:xfrm>
            <a:off x="879164" y="1580400"/>
            <a:ext cx="7451958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int[] a, b;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a = new int[3];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b = a;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System.out.println(b[2]);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a[2] = 9;</a:t>
            </a:r>
          </a:p>
        </p:txBody>
      </p:sp>
      <p:grpSp>
        <p:nvGrpSpPr>
          <p:cNvPr id="99" name="Group 4"/>
          <p:cNvGrpSpPr>
            <a:grpSpLocks/>
          </p:cNvGrpSpPr>
          <p:nvPr/>
        </p:nvGrpSpPr>
        <p:grpSpPr bwMode="auto">
          <a:xfrm>
            <a:off x="5900058" y="3942530"/>
            <a:ext cx="838200" cy="641350"/>
            <a:chOff x="3216" y="960"/>
            <a:chExt cx="528" cy="404"/>
          </a:xfrm>
        </p:grpSpPr>
        <p:grpSp>
          <p:nvGrpSpPr>
            <p:cNvPr id="108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0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2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13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1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9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114" name="Group 11"/>
          <p:cNvGrpSpPr>
            <a:grpSpLocks/>
          </p:cNvGrpSpPr>
          <p:nvPr/>
        </p:nvGrpSpPr>
        <p:grpSpPr bwMode="auto">
          <a:xfrm>
            <a:off x="6814458" y="3942530"/>
            <a:ext cx="838200" cy="641350"/>
            <a:chOff x="3216" y="960"/>
            <a:chExt cx="528" cy="404"/>
          </a:xfrm>
        </p:grpSpPr>
        <p:grpSp>
          <p:nvGrpSpPr>
            <p:cNvPr id="115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7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9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0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8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6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3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</a:t>
              </a:r>
              <a:r>
                <a:rPr lang="en-US" sz="1800" b="0" dirty="0" smtClean="0"/>
                <a:t>0</a:t>
              </a:r>
              <a:endParaRPr lang="en-AU" dirty="0"/>
            </a:p>
          </p:txBody>
        </p:sp>
      </p:grpSp>
      <p:grpSp>
        <p:nvGrpSpPr>
          <p:cNvPr id="121" name="Group 18"/>
          <p:cNvGrpSpPr>
            <a:grpSpLocks/>
          </p:cNvGrpSpPr>
          <p:nvPr/>
        </p:nvGrpSpPr>
        <p:grpSpPr bwMode="auto">
          <a:xfrm>
            <a:off x="7728858" y="3942530"/>
            <a:ext cx="838200" cy="641350"/>
            <a:chOff x="3216" y="960"/>
            <a:chExt cx="528" cy="404"/>
          </a:xfrm>
        </p:grpSpPr>
        <p:grpSp>
          <p:nvGrpSpPr>
            <p:cNvPr id="122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24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26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7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25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3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</a:t>
              </a:r>
              <a:r>
                <a:rPr lang="en-US" sz="1800" b="0" dirty="0" smtClean="0"/>
                <a:t>9</a:t>
              </a:r>
              <a:endParaRPr lang="en-AU" dirty="0"/>
            </a:p>
          </p:txBody>
        </p:sp>
      </p:grpSp>
      <p:sp>
        <p:nvSpPr>
          <p:cNvPr id="156" name="AutoShape 53"/>
          <p:cNvSpPr>
            <a:spLocks noChangeArrowheads="1"/>
          </p:cNvSpPr>
          <p:nvPr/>
        </p:nvSpPr>
        <p:spPr bwMode="auto">
          <a:xfrm>
            <a:off x="5671458" y="3713930"/>
            <a:ext cx="3124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57" name="Text Box 54"/>
          <p:cNvSpPr txBox="1">
            <a:spLocks noChangeArrowheads="1"/>
          </p:cNvSpPr>
          <p:nvPr/>
        </p:nvSpPr>
        <p:spPr bwMode="auto">
          <a:xfrm>
            <a:off x="740229" y="558287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58" name="AutoShape 55"/>
          <p:cNvSpPr>
            <a:spLocks noChangeArrowheads="1"/>
          </p:cNvSpPr>
          <p:nvPr/>
        </p:nvSpPr>
        <p:spPr bwMode="auto">
          <a:xfrm>
            <a:off x="11212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159" name="Group 56"/>
          <p:cNvGrpSpPr>
            <a:grpSpLocks/>
          </p:cNvGrpSpPr>
          <p:nvPr/>
        </p:nvGrpSpPr>
        <p:grpSpPr bwMode="auto">
          <a:xfrm>
            <a:off x="1349829" y="5201871"/>
            <a:ext cx="762000" cy="457200"/>
            <a:chOff x="1536" y="3024"/>
            <a:chExt cx="480" cy="288"/>
          </a:xfrm>
        </p:grpSpPr>
        <p:sp>
          <p:nvSpPr>
            <p:cNvPr id="160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1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2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3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4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5" name="AutoShape 62"/>
          <p:cNvCxnSpPr>
            <a:cxnSpLocks noChangeShapeType="1"/>
            <a:stCxn id="160" idx="0"/>
          </p:cNvCxnSpPr>
          <p:nvPr/>
        </p:nvCxnSpPr>
        <p:spPr bwMode="auto">
          <a:xfrm rot="5400000" flipH="1" flipV="1">
            <a:off x="3157808" y="2688222"/>
            <a:ext cx="1086670" cy="394062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6" name="Text Box 54"/>
          <p:cNvSpPr txBox="1">
            <a:spLocks noChangeArrowheads="1"/>
          </p:cNvSpPr>
          <p:nvPr/>
        </p:nvSpPr>
        <p:spPr bwMode="auto">
          <a:xfrm>
            <a:off x="3216729" y="551605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67" name="AutoShape 55"/>
          <p:cNvSpPr>
            <a:spLocks noChangeArrowheads="1"/>
          </p:cNvSpPr>
          <p:nvPr/>
        </p:nvSpPr>
        <p:spPr bwMode="auto">
          <a:xfrm>
            <a:off x="35977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dirty="0">
                <a:latin typeface="Courier" charset="0"/>
              </a:rPr>
              <a:t>b</a:t>
            </a:r>
            <a:endParaRPr lang="en-AU" dirty="0"/>
          </a:p>
        </p:txBody>
      </p:sp>
      <p:grpSp>
        <p:nvGrpSpPr>
          <p:cNvPr id="168" name="Group 56"/>
          <p:cNvGrpSpPr>
            <a:grpSpLocks/>
          </p:cNvGrpSpPr>
          <p:nvPr/>
        </p:nvGrpSpPr>
        <p:grpSpPr bwMode="auto">
          <a:xfrm>
            <a:off x="3826329" y="5201871"/>
            <a:ext cx="762000" cy="457200"/>
            <a:chOff x="1536" y="3024"/>
            <a:chExt cx="480" cy="288"/>
          </a:xfrm>
        </p:grpSpPr>
        <p:sp>
          <p:nvSpPr>
            <p:cNvPr id="169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1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2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3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7" name="AutoShape 62"/>
          <p:cNvCxnSpPr>
            <a:cxnSpLocks noChangeShapeType="1"/>
            <a:stCxn id="169" idx="0"/>
          </p:cNvCxnSpPr>
          <p:nvPr/>
        </p:nvCxnSpPr>
        <p:spPr bwMode="auto">
          <a:xfrm rot="5400000" flipH="1" flipV="1">
            <a:off x="4531729" y="4062141"/>
            <a:ext cx="815330" cy="1464131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6822141" y="5111687"/>
            <a:ext cx="144000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0</a:t>
            </a:r>
          </a:p>
          <a:p>
            <a:pPr algn="l">
              <a:buFontTx/>
              <a:buNone/>
            </a:pPr>
            <a:endParaRPr lang="en-US" b="0" dirty="0" smtClean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979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Arrays can share memory</a:t>
            </a:r>
            <a:endParaRPr lang="en-AU" dirty="0"/>
          </a:p>
        </p:txBody>
      </p:sp>
      <p:sp>
        <p:nvSpPr>
          <p:cNvPr id="25613" name="Text Box 54"/>
          <p:cNvSpPr txBox="1">
            <a:spLocks noChangeArrowheads="1"/>
          </p:cNvSpPr>
          <p:nvPr/>
        </p:nvSpPr>
        <p:spPr bwMode="auto">
          <a:xfrm>
            <a:off x="631372" y="4520973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92" name="Text Box 3"/>
          <p:cNvSpPr txBox="1">
            <a:spLocks noChangeArrowheads="1"/>
          </p:cNvSpPr>
          <p:nvPr/>
        </p:nvSpPr>
        <p:spPr bwMode="auto">
          <a:xfrm>
            <a:off x="879164" y="1580400"/>
            <a:ext cx="7451958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int[] a, b;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a = new int[3];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b = a;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System.out.println(b[2]);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a[2] = 9;</a:t>
            </a:r>
          </a:p>
          <a:p>
            <a:r>
              <a:rPr lang="en-US" b="0" dirty="0" smtClean="0">
                <a:latin typeface="Courier" charset="0"/>
              </a:rPr>
              <a:t>System.out.println(b[2]);</a:t>
            </a:r>
          </a:p>
        </p:txBody>
      </p:sp>
      <p:grpSp>
        <p:nvGrpSpPr>
          <p:cNvPr id="99" name="Group 4"/>
          <p:cNvGrpSpPr>
            <a:grpSpLocks/>
          </p:cNvGrpSpPr>
          <p:nvPr/>
        </p:nvGrpSpPr>
        <p:grpSpPr bwMode="auto">
          <a:xfrm>
            <a:off x="5900058" y="3942530"/>
            <a:ext cx="838200" cy="641350"/>
            <a:chOff x="3216" y="960"/>
            <a:chExt cx="528" cy="404"/>
          </a:xfrm>
        </p:grpSpPr>
        <p:grpSp>
          <p:nvGrpSpPr>
            <p:cNvPr id="108" name="Group 5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0" name="Group 6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2" name="AutoShape 7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13" name="AutoShape 8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1" name="Line 9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9" name="Text Box 10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114" name="Group 11"/>
          <p:cNvGrpSpPr>
            <a:grpSpLocks/>
          </p:cNvGrpSpPr>
          <p:nvPr/>
        </p:nvGrpSpPr>
        <p:grpSpPr bwMode="auto">
          <a:xfrm>
            <a:off x="6814458" y="3942530"/>
            <a:ext cx="838200" cy="641350"/>
            <a:chOff x="3216" y="960"/>
            <a:chExt cx="528" cy="404"/>
          </a:xfrm>
        </p:grpSpPr>
        <p:grpSp>
          <p:nvGrpSpPr>
            <p:cNvPr id="115" name="Group 12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17" name="Group 13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19" name="AutoShape 14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0" name="AutoShape 15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18" name="Line 16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16" name="Text Box 17"/>
            <p:cNvSpPr txBox="1">
              <a:spLocks noChangeArrowheads="1"/>
            </p:cNvSpPr>
            <p:nvPr/>
          </p:nvSpPr>
          <p:spPr bwMode="auto">
            <a:xfrm>
              <a:off x="3360" y="960"/>
              <a:ext cx="312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</a:t>
              </a:r>
              <a:r>
                <a:rPr lang="en-US" sz="1800" b="0" dirty="0" smtClean="0"/>
                <a:t>0</a:t>
              </a:r>
              <a:endParaRPr lang="en-AU" dirty="0"/>
            </a:p>
          </p:txBody>
        </p:sp>
      </p:grpSp>
      <p:grpSp>
        <p:nvGrpSpPr>
          <p:cNvPr id="121" name="Group 18"/>
          <p:cNvGrpSpPr>
            <a:grpSpLocks/>
          </p:cNvGrpSpPr>
          <p:nvPr/>
        </p:nvGrpSpPr>
        <p:grpSpPr bwMode="auto">
          <a:xfrm>
            <a:off x="7728858" y="3942530"/>
            <a:ext cx="838200" cy="641350"/>
            <a:chOff x="3216" y="960"/>
            <a:chExt cx="528" cy="404"/>
          </a:xfrm>
        </p:grpSpPr>
        <p:grpSp>
          <p:nvGrpSpPr>
            <p:cNvPr id="122" name="Group 19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124" name="Group 20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126" name="AutoShape 21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>
                    <a:buFontTx/>
                    <a:buNone/>
                  </a:pPr>
                  <a:endParaRPr lang="en-AU" dirty="0"/>
                </a:p>
              </p:txBody>
            </p:sp>
            <p:sp>
              <p:nvSpPr>
                <p:cNvPr id="127" name="AutoShape 22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25" name="Line 23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3" name="Text Box 24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</a:t>
              </a:r>
              <a:r>
                <a:rPr lang="en-US" sz="1800" b="0" dirty="0" smtClean="0"/>
                <a:t>9</a:t>
              </a:r>
              <a:endParaRPr lang="en-AU" dirty="0"/>
            </a:p>
          </p:txBody>
        </p:sp>
      </p:grpSp>
      <p:sp>
        <p:nvSpPr>
          <p:cNvPr id="156" name="AutoShape 53"/>
          <p:cNvSpPr>
            <a:spLocks noChangeArrowheads="1"/>
          </p:cNvSpPr>
          <p:nvPr/>
        </p:nvSpPr>
        <p:spPr bwMode="auto">
          <a:xfrm>
            <a:off x="5671458" y="3713930"/>
            <a:ext cx="31242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57" name="Text Box 54"/>
          <p:cNvSpPr txBox="1">
            <a:spLocks noChangeArrowheads="1"/>
          </p:cNvSpPr>
          <p:nvPr/>
        </p:nvSpPr>
        <p:spPr bwMode="auto">
          <a:xfrm>
            <a:off x="740229" y="5582871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58" name="AutoShape 55"/>
          <p:cNvSpPr>
            <a:spLocks noChangeArrowheads="1"/>
          </p:cNvSpPr>
          <p:nvPr/>
        </p:nvSpPr>
        <p:spPr bwMode="auto">
          <a:xfrm>
            <a:off x="11212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159" name="Group 56"/>
          <p:cNvGrpSpPr>
            <a:grpSpLocks/>
          </p:cNvGrpSpPr>
          <p:nvPr/>
        </p:nvGrpSpPr>
        <p:grpSpPr bwMode="auto">
          <a:xfrm>
            <a:off x="1349829" y="5201871"/>
            <a:ext cx="762000" cy="457200"/>
            <a:chOff x="1536" y="3024"/>
            <a:chExt cx="480" cy="288"/>
          </a:xfrm>
        </p:grpSpPr>
        <p:sp>
          <p:nvSpPr>
            <p:cNvPr id="160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1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2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3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64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65" name="AutoShape 62"/>
          <p:cNvCxnSpPr>
            <a:cxnSpLocks noChangeShapeType="1"/>
            <a:stCxn id="160" idx="0"/>
          </p:cNvCxnSpPr>
          <p:nvPr/>
        </p:nvCxnSpPr>
        <p:spPr bwMode="auto">
          <a:xfrm rot="5400000" flipH="1" flipV="1">
            <a:off x="3157808" y="2688222"/>
            <a:ext cx="1086670" cy="3940629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6" name="Text Box 54"/>
          <p:cNvSpPr txBox="1">
            <a:spLocks noChangeArrowheads="1"/>
          </p:cNvSpPr>
          <p:nvPr/>
        </p:nvSpPr>
        <p:spPr bwMode="auto">
          <a:xfrm>
            <a:off x="3216729" y="5516056"/>
            <a:ext cx="60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b="0" dirty="0">
              <a:latin typeface="Courier" charset="0"/>
            </a:endParaRPr>
          </a:p>
        </p:txBody>
      </p:sp>
      <p:sp>
        <p:nvSpPr>
          <p:cNvPr id="167" name="AutoShape 55"/>
          <p:cNvSpPr>
            <a:spLocks noChangeArrowheads="1"/>
          </p:cNvSpPr>
          <p:nvPr/>
        </p:nvSpPr>
        <p:spPr bwMode="auto">
          <a:xfrm>
            <a:off x="3597729" y="5506671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dirty="0">
                <a:latin typeface="Courier" charset="0"/>
              </a:rPr>
              <a:t>b</a:t>
            </a:r>
            <a:endParaRPr lang="en-AU" dirty="0"/>
          </a:p>
        </p:txBody>
      </p:sp>
      <p:grpSp>
        <p:nvGrpSpPr>
          <p:cNvPr id="168" name="Group 56"/>
          <p:cNvGrpSpPr>
            <a:grpSpLocks/>
          </p:cNvGrpSpPr>
          <p:nvPr/>
        </p:nvGrpSpPr>
        <p:grpSpPr bwMode="auto">
          <a:xfrm>
            <a:off x="3826329" y="5201871"/>
            <a:ext cx="762000" cy="457200"/>
            <a:chOff x="1536" y="3024"/>
            <a:chExt cx="480" cy="288"/>
          </a:xfrm>
        </p:grpSpPr>
        <p:sp>
          <p:nvSpPr>
            <p:cNvPr id="169" name="AutoShape 57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0" name="Rectangle 58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1" name="Line 59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2" name="Line 60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  <p:sp>
          <p:nvSpPr>
            <p:cNvPr id="173" name="Line 61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77" name="AutoShape 62"/>
          <p:cNvCxnSpPr>
            <a:cxnSpLocks noChangeShapeType="1"/>
            <a:stCxn id="169" idx="0"/>
          </p:cNvCxnSpPr>
          <p:nvPr/>
        </p:nvCxnSpPr>
        <p:spPr bwMode="auto">
          <a:xfrm rot="5400000" flipH="1" flipV="1">
            <a:off x="4531729" y="4062141"/>
            <a:ext cx="815330" cy="1464131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3"/>
          <p:cNvSpPr txBox="1">
            <a:spLocks noChangeArrowheads="1"/>
          </p:cNvSpPr>
          <p:nvPr/>
        </p:nvSpPr>
        <p:spPr bwMode="auto">
          <a:xfrm>
            <a:off x="6822141" y="5111687"/>
            <a:ext cx="144000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0</a:t>
            </a:r>
          </a:p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9</a:t>
            </a:r>
            <a:endParaRPr lang="en-US" b="0" dirty="0" smtClean="0">
              <a:latin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38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 smtClean="0"/>
              <a:t>Aliasing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57200" y="1602000"/>
            <a:ext cx="6444343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This is called </a:t>
            </a:r>
            <a:r>
              <a:rPr lang="en-AU" b="0" i="1" dirty="0" smtClean="0">
                <a:latin typeface="+mn-lt"/>
              </a:rPr>
              <a:t>aliasing</a:t>
            </a:r>
            <a:r>
              <a:rPr lang="en-AU" b="0" dirty="0" smtClean="0">
                <a:latin typeface="+mn-lt"/>
              </a:rPr>
              <a:t> </a:t>
            </a: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Basically one array with two names </a:t>
            </a: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It applies in the same way with any other object-types too</a:t>
            </a:r>
            <a:endParaRPr lang="en-AU" b="0" dirty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Be careful with equality over arrays </a:t>
            </a: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In some applications we might want to use aliasing deliberately</a:t>
            </a:r>
          </a:p>
        </p:txBody>
      </p:sp>
    </p:spTree>
    <p:extLst>
      <p:ext uri="{BB962C8B-B14F-4D97-AF65-F5344CB8AC3E}">
        <p14:creationId xmlns:p14="http://schemas.microsoft.com/office/powerpoint/2010/main" val="748050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Changes to parameters are usually lost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2" y="3167742"/>
            <a:ext cx="4411293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</a:t>
            </a:r>
            <a:r>
              <a:rPr lang="en-US" b="0" dirty="0" smtClean="0">
                <a:latin typeface="Courier" charset="0"/>
              </a:rPr>
              <a:t>void f(int </a:t>
            </a:r>
            <a:r>
              <a:rPr lang="en-US" b="0" dirty="0">
                <a:latin typeface="Courier" charset="0"/>
              </a:rPr>
              <a:t>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{a = 666;}</a:t>
            </a:r>
          </a:p>
          <a:p>
            <a:pPr algn="l">
              <a:buFontTx/>
              <a:buNone/>
            </a:pP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…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 x = 5;</a:t>
            </a:r>
          </a:p>
          <a:p>
            <a:r>
              <a:rPr lang="en-US" b="0" dirty="0">
                <a:latin typeface="Courier" charset="0"/>
              </a:rPr>
              <a:t>System.out.println(x</a:t>
            </a:r>
            <a:r>
              <a:rPr lang="en-US" b="0" dirty="0" smtClean="0">
                <a:latin typeface="Courier" charset="0"/>
              </a:rPr>
              <a:t>);</a:t>
            </a:r>
          </a:p>
          <a:p>
            <a:r>
              <a:rPr lang="en-US" b="0" dirty="0" smtClean="0">
                <a:latin typeface="Courier" charset="0"/>
              </a:rPr>
              <a:t>f(x);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System.out.println(x);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…</a:t>
            </a: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57200" y="1602000"/>
            <a:ext cx="8686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When we call a method with a parameter of a primitive type, any updates to the parameter are </a:t>
            </a:r>
            <a:r>
              <a:rPr lang="en-AU" b="0" i="1" dirty="0" smtClean="0">
                <a:latin typeface="+mn-lt"/>
              </a:rPr>
              <a:t>local only</a:t>
            </a:r>
            <a:endParaRPr lang="en-AU" b="0" i="1" dirty="0">
              <a:latin typeface="+mn-lt"/>
            </a:endParaRPr>
          </a:p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The parameter is a new variable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760000" y="5220000"/>
            <a:ext cx="3024001" cy="461665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0" dirty="0" smtClean="0">
                <a:latin typeface="Courier" charset="0"/>
              </a:rPr>
              <a:t>x</a:t>
            </a:r>
            <a:r>
              <a:rPr lang="en-US" b="0" dirty="0" smtClean="0">
                <a:latin typeface="+mn-lt"/>
              </a:rPr>
              <a:t> is unchanged by </a:t>
            </a:r>
            <a:r>
              <a:rPr lang="en-US" b="0" dirty="0" smtClean="0">
                <a:latin typeface="Courier" charset="0"/>
              </a:rPr>
              <a:t>f</a:t>
            </a:r>
            <a:endParaRPr lang="en-US" b="0" dirty="0" smtClean="0">
              <a:latin typeface="+mn-lt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6822000" y="3960000"/>
            <a:ext cx="144000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endParaRPr lang="en-US" b="0" dirty="0" smtClean="0">
              <a:latin typeface="Courier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22000" y="39600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>
                <a:latin typeface="Courier" panose="02060409020205020404" pitchFamily="49" charset="0"/>
              </a:rPr>
              <a:t>5</a:t>
            </a:r>
            <a:endParaRPr lang="en-AU" sz="2400" dirty="0">
              <a:latin typeface="Courier" panose="020604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32115" y="432933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>
                <a:latin typeface="Courier" panose="02060409020205020404" pitchFamily="49" charset="0"/>
              </a:rPr>
              <a:t>5</a:t>
            </a:r>
            <a:endParaRPr lang="en-AU" sz="2400" dirty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32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uiExpand="1" build="allAtOnce" animBg="1"/>
      <p:bldP spid="3" grpId="0" uiExpand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  <a:cs typeface="+mj-cs"/>
              </a:rPr>
              <a:t>Fixed-size collections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7663543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>
                <a:latin typeface="Courier" panose="02060409020205020404" pitchFamily="49" charset="0"/>
                <a:ea typeface="MS PGothic" pitchFamily="34" charset="-128"/>
                <a:cs typeface="MS PGothic" pitchFamily="34" charset="-128"/>
              </a:rPr>
              <a:t>ArrayList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 is used when the size of a collection </a:t>
            </a:r>
            <a:br>
              <a:rPr lang="en-US" dirty="0" smtClean="0">
                <a:ea typeface="MS PGothic" pitchFamily="34" charset="-128"/>
                <a:cs typeface="MS PGothic" pitchFamily="34" charset="-128"/>
              </a:rPr>
            </a:br>
            <a:r>
              <a:rPr lang="en-US" dirty="0" smtClean="0">
                <a:ea typeface="MS PGothic" pitchFamily="34" charset="-128"/>
                <a:cs typeface="MS PGothic" pitchFamily="34" charset="-128"/>
              </a:rPr>
              <a:t>is not known in advance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MS PGothic" pitchFamily="34" charset="-128"/>
                <a:cs typeface="MS PGothic" pitchFamily="34" charset="-128"/>
              </a:rPr>
              <a:t>But in some situations 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the maximum collection size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/>
            </a:r>
            <a:br>
              <a:rPr lang="en-US" dirty="0" smtClean="0">
                <a:ea typeface="MS PGothic" pitchFamily="34" charset="-128"/>
                <a:cs typeface="MS PGothic" pitchFamily="34" charset="-128"/>
              </a:rPr>
            </a:br>
            <a:r>
              <a:rPr lang="en-US" dirty="0" smtClean="0">
                <a:ea typeface="MS PGothic" pitchFamily="34" charset="-128"/>
                <a:cs typeface="MS PGothic" pitchFamily="34" charset="-128"/>
              </a:rPr>
              <a:t>can 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be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pre-determined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 smtClean="0">
                <a:ea typeface="MS PGothic" pitchFamily="34" charset="-128"/>
                <a:cs typeface="MS PGothic" pitchFamily="34" charset="-128"/>
              </a:rPr>
              <a:t>For this situation, a 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special fixed-size collection type is available: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the </a:t>
            </a:r>
            <a:r>
              <a:rPr lang="en-US" i="1" dirty="0" smtClean="0">
                <a:ea typeface="MS PGothic" pitchFamily="34" charset="-128"/>
                <a:cs typeface="MS PGothic" pitchFamily="34" charset="-128"/>
              </a:rPr>
              <a:t>array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MS PGothic" pitchFamily="34" charset="-128"/>
                <a:cs typeface="MS PGothic" pitchFamily="34" charset="-128"/>
              </a:rPr>
              <a:t>A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rrays </a:t>
            </a:r>
            <a:r>
              <a:rPr lang="en-US" dirty="0">
                <a:ea typeface="MS PGothic" pitchFamily="34" charset="-128"/>
                <a:cs typeface="MS PGothic" pitchFamily="34" charset="-128"/>
              </a:rPr>
              <a:t>can store object references or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primitive values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dirty="0">
                <a:ea typeface="MS PGothic" pitchFamily="34" charset="-128"/>
                <a:cs typeface="MS PGothic" pitchFamily="34" charset="-128"/>
              </a:rPr>
              <a:t>Arrays use a special </a:t>
            </a:r>
            <a:r>
              <a:rPr lang="en-US" dirty="0" smtClean="0">
                <a:ea typeface="MS PGothic" pitchFamily="34" charset="-128"/>
                <a:cs typeface="MS PGothic" pitchFamily="34" charset="-128"/>
              </a:rPr>
              <a:t>syntax</a:t>
            </a:r>
            <a:endParaRPr lang="en-US" dirty="0">
              <a:ea typeface="MS PGothic" pitchFamily="34" charset="-128"/>
              <a:cs typeface="MS PGothic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01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But </a:t>
            </a:r>
            <a:r>
              <a:rPr lang="en-AU" dirty="0" smtClean="0"/>
              <a:t>arrays are </a:t>
            </a:r>
            <a:r>
              <a:rPr lang="en-AU" dirty="0"/>
              <a:t>persistent</a:t>
            </a:r>
            <a:endParaRPr lang="en-US" dirty="0"/>
          </a:p>
        </p:txBody>
      </p:sp>
      <p:sp>
        <p:nvSpPr>
          <p:cNvPr id="37892" name="Text Box 3"/>
          <p:cNvSpPr txBox="1">
            <a:spLocks noChangeArrowheads="1"/>
          </p:cNvSpPr>
          <p:nvPr/>
        </p:nvSpPr>
        <p:spPr bwMode="auto">
          <a:xfrm>
            <a:off x="879162" y="3167742"/>
            <a:ext cx="5020895" cy="341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private </a:t>
            </a:r>
            <a:r>
              <a:rPr lang="en-US" b="0" dirty="0" smtClean="0">
                <a:latin typeface="Courier" charset="0"/>
              </a:rPr>
              <a:t>void f(int[] </a:t>
            </a:r>
            <a:r>
              <a:rPr lang="en-US" b="0" dirty="0">
                <a:latin typeface="Courier" charset="0"/>
              </a:rPr>
              <a:t>a) 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{a[0] = 666;}</a:t>
            </a:r>
          </a:p>
          <a:p>
            <a:pPr algn="l">
              <a:buFontTx/>
              <a:buNone/>
            </a:pP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…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int[] x = {5,3,1};</a:t>
            </a:r>
          </a:p>
          <a:p>
            <a:r>
              <a:rPr lang="en-US" b="0" dirty="0" smtClean="0">
                <a:latin typeface="Courier" charset="0"/>
              </a:rPr>
              <a:t>System.out.println(x[0]);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f(x);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System.out.println(x[0]);</a:t>
            </a: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…</a:t>
            </a:r>
            <a:endParaRPr lang="en-US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457199" y="1602000"/>
            <a:ext cx="8109857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marL="342900" indent="-342900" algn="l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AU" b="0" dirty="0" smtClean="0">
                <a:latin typeface="+mn-lt"/>
              </a:rPr>
              <a:t>When we call a method with a parameter of object type, </a:t>
            </a:r>
            <a:r>
              <a:rPr lang="en-AU" b="0" dirty="0">
                <a:latin typeface="+mn-lt"/>
              </a:rPr>
              <a:t>t</a:t>
            </a:r>
            <a:r>
              <a:rPr lang="en-AU" b="0" dirty="0" smtClean="0">
                <a:latin typeface="+mn-lt"/>
              </a:rPr>
              <a:t>he parameter is a new variable </a:t>
            </a:r>
            <a:r>
              <a:rPr lang="en-AU" b="0" i="1" dirty="0" smtClean="0">
                <a:latin typeface="+mn-lt"/>
              </a:rPr>
              <a:t>but it refers to the same space on the heap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5760000" y="5220000"/>
            <a:ext cx="3024001" cy="95410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0" dirty="0" smtClean="0">
                <a:latin typeface="Courier" charset="0"/>
              </a:rPr>
              <a:t>x</a:t>
            </a:r>
            <a:r>
              <a:rPr lang="en-US" b="0" dirty="0" smtClean="0">
                <a:latin typeface="+mn-lt"/>
              </a:rPr>
              <a:t> is unchanged by </a:t>
            </a:r>
            <a:r>
              <a:rPr lang="en-US" b="0" dirty="0" smtClean="0">
                <a:latin typeface="Courier" charset="0"/>
              </a:rPr>
              <a:t>f</a:t>
            </a:r>
            <a:endParaRPr lang="en-US" b="0" dirty="0" smtClean="0">
              <a:latin typeface="+mn-lt"/>
            </a:endParaRPr>
          </a:p>
          <a:p>
            <a:r>
              <a:rPr lang="en-US" b="0" dirty="0" smtClean="0">
                <a:latin typeface="+mn-lt"/>
              </a:rPr>
              <a:t>but </a:t>
            </a:r>
            <a:r>
              <a:rPr lang="en-US" b="0" dirty="0" smtClean="0">
                <a:latin typeface="Courier" charset="0"/>
              </a:rPr>
              <a:t>x[0</a:t>
            </a:r>
            <a:r>
              <a:rPr lang="en-US" b="0" dirty="0">
                <a:latin typeface="Courier" charset="0"/>
              </a:rPr>
              <a:t>]</a:t>
            </a:r>
            <a:r>
              <a:rPr lang="en-US" sz="3200" b="0" dirty="0"/>
              <a:t> </a:t>
            </a:r>
            <a:r>
              <a:rPr lang="en-US" b="0" dirty="0">
                <a:latin typeface="+mn-lt"/>
              </a:rPr>
              <a:t>is </a:t>
            </a:r>
            <a:r>
              <a:rPr lang="en-US" b="0" dirty="0" smtClean="0">
                <a:latin typeface="+mn-lt"/>
              </a:rPr>
              <a:t>changed</a:t>
            </a:r>
            <a:endParaRPr lang="en-AU" b="0" dirty="0">
              <a:latin typeface="+mn-lt"/>
            </a:endParaRPr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6822000" y="3960000"/>
            <a:ext cx="144000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endParaRPr lang="en-US" b="0" dirty="0">
              <a:latin typeface="Courier" charset="0"/>
            </a:endParaRPr>
          </a:p>
          <a:p>
            <a:pPr algn="l">
              <a:buFontTx/>
              <a:buNone/>
            </a:pPr>
            <a:endParaRPr lang="en-US" b="0" dirty="0" smtClean="0">
              <a:latin typeface="Courier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27694" y="39600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>
                <a:latin typeface="Courier" panose="02060409020205020404" pitchFamily="49" charset="0"/>
              </a:rPr>
              <a:t>5</a:t>
            </a:r>
            <a:endParaRPr lang="en-AU" sz="2400" dirty="0">
              <a:latin typeface="Courier" panose="02060409020205020404" pitchFamily="49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22000" y="4329332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>
                <a:latin typeface="Courier" panose="02060409020205020404" pitchFamily="49" charset="0"/>
              </a:rPr>
              <a:t>666</a:t>
            </a:r>
            <a:endParaRPr lang="en-AU" sz="2400" dirty="0">
              <a:latin typeface="Courier" panose="020604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39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</a:t>
            </a:r>
            <a:r>
              <a:rPr lang="en-US" dirty="0"/>
              <a:t>of arrays</a:t>
            </a:r>
            <a:endParaRPr lang="en-AU" dirty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601999"/>
            <a:ext cx="8686801" cy="386262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Arrays are used when we have large numbers of </a:t>
            </a:r>
            <a:r>
              <a:rPr lang="en-US" dirty="0" smtClean="0"/>
              <a:t>same-typed values or objects </a:t>
            </a:r>
            <a:r>
              <a:rPr lang="en-US" dirty="0"/>
              <a:t>that we want to operate on as a collection</a:t>
            </a:r>
          </a:p>
          <a:p>
            <a:pPr lvl="1">
              <a:lnSpc>
                <a:spcPct val="90000"/>
              </a:lnSpc>
            </a:pPr>
            <a:r>
              <a:rPr lang="en-AU" dirty="0" smtClean="0">
                <a:ea typeface="ＭＳ Ｐゴシック" charset="0"/>
              </a:rPr>
              <a:t>A collection of temperatures that we want to average</a:t>
            </a:r>
          </a:p>
          <a:p>
            <a:pPr lvl="1">
              <a:lnSpc>
                <a:spcPct val="90000"/>
              </a:lnSpc>
            </a:pPr>
            <a:r>
              <a:rPr lang="en-AU" dirty="0" smtClean="0">
                <a:ea typeface="ＭＳ Ｐゴシック" charset="0"/>
              </a:rPr>
              <a:t>A </a:t>
            </a:r>
            <a:r>
              <a:rPr lang="en-AU" dirty="0">
                <a:ea typeface="ＭＳ Ｐゴシック" charset="0"/>
              </a:rPr>
              <a:t>collection of student marks that we want to analyse</a:t>
            </a:r>
          </a:p>
          <a:p>
            <a:pPr lvl="1">
              <a:lnSpc>
                <a:spcPct val="90000"/>
              </a:lnSpc>
            </a:pPr>
            <a:r>
              <a:rPr lang="en-AU" dirty="0" smtClean="0">
                <a:ea typeface="ＭＳ Ｐゴシック" charset="0"/>
              </a:rPr>
              <a:t>A </a:t>
            </a:r>
            <a:r>
              <a:rPr lang="en-AU" dirty="0">
                <a:ea typeface="ＭＳ Ｐゴシック" charset="0"/>
              </a:rPr>
              <a:t>collection of names that we want to </a:t>
            </a:r>
            <a:r>
              <a:rPr lang="en-AU" dirty="0" smtClean="0">
                <a:ea typeface="ＭＳ Ｐゴシック" charset="0"/>
              </a:rPr>
              <a:t>sort</a:t>
            </a:r>
          </a:p>
          <a:p>
            <a:pPr>
              <a:lnSpc>
                <a:spcPct val="90000"/>
              </a:lnSpc>
            </a:pPr>
            <a:r>
              <a:rPr lang="en-AU" dirty="0" smtClean="0">
                <a:ea typeface="ＭＳ Ｐゴシック" charset="0"/>
              </a:rPr>
              <a:t>e.g. Bureau of Meteorology </a:t>
            </a:r>
            <a:r>
              <a:rPr lang="en-AU" dirty="0">
                <a:ea typeface="ＭＳ Ｐゴシック" charset="0"/>
              </a:rPr>
              <a:t>monthly data </a:t>
            </a:r>
            <a:endParaRPr lang="en-AU" dirty="0" smtClean="0"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AU" dirty="0" smtClean="0">
                <a:ea typeface="ＭＳ Ｐゴシック" charset="0"/>
              </a:rPr>
              <a:t>We know there are twelve months in a year </a:t>
            </a:r>
            <a:endParaRPr lang="en-US" dirty="0">
              <a:ea typeface="ＭＳ Ｐゴシック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endParaRPr lang="en-AU" dirty="0">
              <a:ea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983115" y="4386944"/>
            <a:ext cx="7834313" cy="246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ALBANY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Max 25.1 25.1 24.1 21.5 18.7 16.6 15.7 15.9 17.4 18.8 20.8 23.4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Min 13.5 14.3 13.3 11.6  9.8  8.1  7.4  7.4  7.9  9.0 10.6 12.3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Rain  28   25   29   66  102  104  126  104   81   80   46   24</a:t>
            </a:r>
          </a:p>
          <a:p>
            <a:pPr>
              <a:lnSpc>
                <a:spcPct val="90000"/>
              </a:lnSpc>
              <a:buFontTx/>
              <a:buNone/>
            </a:pPr>
            <a:endParaRPr lang="en-AU" altLang="en-US" sz="1400" dirty="0" smtClean="0">
              <a:latin typeface="Courier" pitchFamily="-107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PERTH AIRPORT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Max  31.4 31.7 29.5 25.2 21.4 18.7 17.6 18.3 20.0 22.3 25.4 28.5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Min  16.7 17.4 15.7 12.7 10.2  9.0  8.0  7.9  8.8 10.1 12.4 14.6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200" dirty="0" smtClean="0">
                <a:latin typeface="Courier" pitchFamily="-107" charset="0"/>
              </a:rPr>
              <a:t>	Rain    8   14   15   46  108  175  164  117   68   48   25   12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1200" dirty="0" smtClean="0">
              <a:latin typeface="Courier" pitchFamily="-107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7815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Arrays</a:t>
            </a:r>
            <a:endParaRPr lang="en-AU" dirty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90857" cy="4876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An </a:t>
            </a:r>
            <a:r>
              <a:rPr lang="en-US" i="1" dirty="0"/>
              <a:t>array</a:t>
            </a:r>
            <a:r>
              <a:rPr lang="en-US" dirty="0"/>
              <a:t> is an indexed sequence of variables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the same type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endParaRPr lang="en-US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i="1" dirty="0"/>
              <a:t>array</a:t>
            </a:r>
            <a:r>
              <a:rPr lang="en-US" dirty="0"/>
              <a:t> is called </a:t>
            </a:r>
            <a:r>
              <a:rPr lang="en-US" dirty="0">
                <a:latin typeface="Courier" charset="0"/>
              </a:rPr>
              <a:t>a</a:t>
            </a:r>
            <a:r>
              <a:rPr lang="en-US" dirty="0">
                <a:latin typeface="Times New Roman" charset="0"/>
              </a:rPr>
              <a:t>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Its </a:t>
            </a:r>
            <a:r>
              <a:rPr lang="en-US" i="1" dirty="0"/>
              <a:t>elements</a:t>
            </a:r>
            <a:r>
              <a:rPr lang="en-US" dirty="0"/>
              <a:t> are called </a:t>
            </a:r>
            <a:r>
              <a:rPr lang="en-US" dirty="0">
                <a:latin typeface="Courier" charset="0"/>
              </a:rPr>
              <a:t>a[0]</a:t>
            </a:r>
            <a:r>
              <a:rPr lang="en-US" dirty="0"/>
              <a:t>, </a:t>
            </a:r>
            <a:r>
              <a:rPr lang="en-US" dirty="0" smtClean="0">
                <a:latin typeface="Courier" charset="0"/>
              </a:rPr>
              <a:t>a[1]</a:t>
            </a:r>
            <a:r>
              <a:rPr lang="en-US" dirty="0" smtClean="0"/>
              <a:t>, </a:t>
            </a:r>
            <a:r>
              <a:rPr lang="en-US" dirty="0" smtClean="0">
                <a:latin typeface="Courier" charset="0"/>
              </a:rPr>
              <a:t>a[2]</a:t>
            </a:r>
            <a:r>
              <a:rPr lang="en-US" dirty="0" smtClean="0"/>
              <a:t>, etc.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</a:t>
            </a:r>
            <a:r>
              <a:rPr lang="en-US" dirty="0" smtClean="0"/>
              <a:t>ach </a:t>
            </a:r>
            <a:r>
              <a:rPr lang="en-US" dirty="0"/>
              <a:t>element is a separate </a:t>
            </a:r>
            <a:r>
              <a:rPr lang="en-US" dirty="0" smtClean="0"/>
              <a:t>variable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Notice that (as with </a:t>
            </a:r>
            <a:r>
              <a:rPr lang="en-US" dirty="0" smtClean="0">
                <a:latin typeface="Courier" charset="0"/>
              </a:rPr>
              <a:t>ArrayList</a:t>
            </a:r>
            <a:r>
              <a:rPr lang="en-US" dirty="0" smtClean="0"/>
              <a:t>) indexing starts from </a:t>
            </a:r>
            <a:r>
              <a:rPr lang="en-US" dirty="0">
                <a:latin typeface="Courier" charset="0"/>
              </a:rPr>
              <a:t>0</a:t>
            </a:r>
            <a:endParaRPr lang="en-AU" dirty="0"/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1905000" y="29718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2743200" y="29718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3581400" y="29718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4419600" y="29718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5257800" y="29718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4" name="Rectangle 9"/>
          <p:cNvSpPr>
            <a:spLocks noChangeArrowheads="1"/>
          </p:cNvSpPr>
          <p:nvPr/>
        </p:nvSpPr>
        <p:spPr bwMode="auto">
          <a:xfrm>
            <a:off x="6096000" y="2971800"/>
            <a:ext cx="838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6395" name="Text Box 10"/>
          <p:cNvSpPr txBox="1">
            <a:spLocks noChangeArrowheads="1"/>
          </p:cNvSpPr>
          <p:nvPr/>
        </p:nvSpPr>
        <p:spPr bwMode="auto">
          <a:xfrm>
            <a:off x="1905000" y="4038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a[0]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16396" name="Line 11"/>
          <p:cNvSpPr>
            <a:spLocks noChangeShapeType="1"/>
          </p:cNvSpPr>
          <p:nvPr/>
        </p:nvSpPr>
        <p:spPr bwMode="auto">
          <a:xfrm flipV="1">
            <a:off x="22860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97" name="Text Box 12"/>
          <p:cNvSpPr txBox="1">
            <a:spLocks noChangeArrowheads="1"/>
          </p:cNvSpPr>
          <p:nvPr/>
        </p:nvSpPr>
        <p:spPr bwMode="auto">
          <a:xfrm>
            <a:off x="2743200" y="4038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a[1]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16398" name="Line 13"/>
          <p:cNvSpPr>
            <a:spLocks noChangeShapeType="1"/>
          </p:cNvSpPr>
          <p:nvPr/>
        </p:nvSpPr>
        <p:spPr bwMode="auto">
          <a:xfrm flipV="1">
            <a:off x="31242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399" name="Text Box 14"/>
          <p:cNvSpPr txBox="1">
            <a:spLocks noChangeArrowheads="1"/>
          </p:cNvSpPr>
          <p:nvPr/>
        </p:nvSpPr>
        <p:spPr bwMode="auto">
          <a:xfrm>
            <a:off x="3657600" y="4038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a[2]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16400" name="Line 15"/>
          <p:cNvSpPr>
            <a:spLocks noChangeShapeType="1"/>
          </p:cNvSpPr>
          <p:nvPr/>
        </p:nvSpPr>
        <p:spPr bwMode="auto">
          <a:xfrm flipV="1">
            <a:off x="40386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401" name="Text Box 16"/>
          <p:cNvSpPr txBox="1">
            <a:spLocks noChangeArrowheads="1"/>
          </p:cNvSpPr>
          <p:nvPr/>
        </p:nvSpPr>
        <p:spPr bwMode="auto">
          <a:xfrm>
            <a:off x="4495800" y="4038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a[3]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16402" name="Line 17"/>
          <p:cNvSpPr>
            <a:spLocks noChangeShapeType="1"/>
          </p:cNvSpPr>
          <p:nvPr/>
        </p:nvSpPr>
        <p:spPr bwMode="auto">
          <a:xfrm flipV="1">
            <a:off x="48768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403" name="Text Box 18"/>
          <p:cNvSpPr txBox="1">
            <a:spLocks noChangeArrowheads="1"/>
          </p:cNvSpPr>
          <p:nvPr/>
        </p:nvSpPr>
        <p:spPr bwMode="auto">
          <a:xfrm>
            <a:off x="5334000" y="40386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sz="2000" b="0" dirty="0">
                <a:latin typeface="Courier" charset="0"/>
              </a:rPr>
              <a:t>a[4]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16404" name="Line 19"/>
          <p:cNvSpPr>
            <a:spLocks noChangeShapeType="1"/>
          </p:cNvSpPr>
          <p:nvPr/>
        </p:nvSpPr>
        <p:spPr bwMode="auto">
          <a:xfrm flipV="1">
            <a:off x="5715000" y="3505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6405" name="Text Box 20"/>
          <p:cNvSpPr txBox="1">
            <a:spLocks noChangeArrowheads="1"/>
          </p:cNvSpPr>
          <p:nvPr/>
        </p:nvSpPr>
        <p:spPr bwMode="auto">
          <a:xfrm>
            <a:off x="1143000" y="29718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b="0" dirty="0">
                <a:latin typeface="Courier" charset="0"/>
              </a:rPr>
              <a:t>a</a:t>
            </a:r>
            <a:endParaRPr lang="en-AU" b="0" dirty="0">
              <a:latin typeface="Courier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6172200" y="4049486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 eaLnBrk="1" hangingPunct="1">
              <a:spcBef>
                <a:spcPct val="50000"/>
              </a:spcBef>
              <a:buFontTx/>
              <a:buNone/>
            </a:pPr>
            <a:r>
              <a:rPr lang="en-US" sz="2000" b="0" dirty="0" smtClean="0">
                <a:latin typeface="Courier" charset="0"/>
              </a:rPr>
              <a:t>a[5]</a:t>
            </a:r>
            <a:endParaRPr lang="en-AU" sz="2000" b="0" dirty="0">
              <a:latin typeface="Courier" charset="0"/>
            </a:endParaRPr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 flipV="1">
            <a:off x="6553200" y="3516086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06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Declaring arrays</a:t>
            </a:r>
            <a:endParaRPr lang="en-AU" dirty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600200"/>
            <a:ext cx="8686801" cy="4876800"/>
          </a:xfrm>
        </p:spPr>
        <p:txBody>
          <a:bodyPr/>
          <a:lstStyle/>
          <a:p>
            <a:r>
              <a:rPr lang="en-US" dirty="0"/>
              <a:t>An array </a:t>
            </a:r>
            <a:r>
              <a:rPr lang="en-US" dirty="0" smtClean="0"/>
              <a:t>is </a:t>
            </a:r>
            <a:r>
              <a:rPr lang="en-US" dirty="0"/>
              <a:t>declared using similar syntax </a:t>
            </a:r>
            <a:r>
              <a:rPr lang="en-US" dirty="0" smtClean="0"/>
              <a:t>to any other variable</a:t>
            </a:r>
          </a:p>
          <a:p>
            <a:pPr marL="0" indent="0">
              <a:buNone/>
            </a:pPr>
            <a:endParaRPr lang="en-US" dirty="0"/>
          </a:p>
          <a:p>
            <a:pPr lvl="1">
              <a:buFontTx/>
              <a:buNone/>
            </a:pP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int[] a;</a:t>
            </a:r>
          </a:p>
          <a:p>
            <a:pPr lvl="2"/>
            <a:r>
              <a:rPr lang="en-US" dirty="0">
                <a:ea typeface="ＭＳ Ｐゴシック" charset="0"/>
              </a:rPr>
              <a:t>Declares </a:t>
            </a: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a</a:t>
            </a:r>
            <a:r>
              <a:rPr lang="en-US" dirty="0">
                <a:ea typeface="ＭＳ Ｐゴシック" charset="0"/>
              </a:rPr>
              <a:t> to be a variable representing an array of </a:t>
            </a: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int</a:t>
            </a:r>
            <a:r>
              <a:rPr lang="en-US" dirty="0">
                <a:ea typeface="ＭＳ Ｐゴシック" charset="0"/>
              </a:rPr>
              <a:t>s</a:t>
            </a:r>
          </a:p>
          <a:p>
            <a:pPr lvl="1">
              <a:buFontTx/>
              <a:buNone/>
            </a:pP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double[] temps;</a:t>
            </a:r>
          </a:p>
          <a:p>
            <a:pPr lvl="2"/>
            <a:r>
              <a:rPr lang="en-US" dirty="0">
                <a:ea typeface="ＭＳ Ｐゴシック" charset="0"/>
              </a:rPr>
              <a:t>Declares </a:t>
            </a: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temps</a:t>
            </a:r>
            <a:r>
              <a:rPr lang="en-US" dirty="0">
                <a:ea typeface="ＭＳ Ｐゴシック" charset="0"/>
              </a:rPr>
              <a:t> to be a variable representing an array of </a:t>
            </a: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double</a:t>
            </a:r>
            <a:r>
              <a:rPr lang="en-US" dirty="0">
                <a:ea typeface="ＭＳ Ｐゴシック" charset="0"/>
              </a:rPr>
              <a:t>s</a:t>
            </a:r>
          </a:p>
          <a:p>
            <a:pPr lvl="1">
              <a:buFontTx/>
              <a:buNone/>
            </a:pP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String[] names; </a:t>
            </a:r>
          </a:p>
          <a:p>
            <a:pPr lvl="2"/>
            <a:r>
              <a:rPr lang="en-US" dirty="0">
                <a:ea typeface="ＭＳ Ｐゴシック" charset="0"/>
              </a:rPr>
              <a:t>Declares </a:t>
            </a: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names</a:t>
            </a:r>
            <a:r>
              <a:rPr lang="en-US" dirty="0">
                <a:ea typeface="ＭＳ Ｐゴシック" charset="0"/>
              </a:rPr>
              <a:t> to be a variable representing an array of </a:t>
            </a:r>
            <a:r>
              <a:rPr lang="en-US" dirty="0" smtClean="0">
                <a:latin typeface="Courier" panose="02060409020205020404" pitchFamily="49" charset="0"/>
                <a:ea typeface="ＭＳ Ｐゴシック" charset="0"/>
              </a:rPr>
              <a:t>String</a:t>
            </a:r>
            <a:r>
              <a:rPr lang="en-US" dirty="0">
                <a:ea typeface="ＭＳ Ｐゴシック" charset="0"/>
              </a:rPr>
              <a:t>s</a:t>
            </a:r>
          </a:p>
          <a:p>
            <a:pPr lvl="1">
              <a:buFontTx/>
              <a:buNone/>
            </a:pPr>
            <a:r>
              <a:rPr lang="en-US" dirty="0" smtClean="0">
                <a:latin typeface="Courier" panose="02060409020205020404" pitchFamily="49" charset="0"/>
                <a:ea typeface="ＭＳ Ｐゴシック" charset="0"/>
              </a:rPr>
              <a:t>Student[</a:t>
            </a:r>
            <a:r>
              <a:rPr lang="en-US" dirty="0">
                <a:latin typeface="Courier" panose="02060409020205020404" pitchFamily="49" charset="0"/>
                <a:ea typeface="ＭＳ Ｐゴシック" charset="0"/>
              </a:rPr>
              <a:t>] </a:t>
            </a:r>
            <a:r>
              <a:rPr lang="en-US" dirty="0" smtClean="0">
                <a:latin typeface="Courier" panose="02060409020205020404" pitchFamily="49" charset="0"/>
                <a:ea typeface="ＭＳ Ｐゴシック" charset="0"/>
              </a:rPr>
              <a:t>marks; </a:t>
            </a:r>
            <a:endParaRPr lang="en-US" dirty="0">
              <a:latin typeface="Courier" panose="02060409020205020404" pitchFamily="49" charset="0"/>
              <a:ea typeface="ＭＳ Ｐゴシック" charset="0"/>
            </a:endParaRPr>
          </a:p>
          <a:p>
            <a:pPr lvl="2"/>
            <a:r>
              <a:rPr lang="en-US" dirty="0">
                <a:ea typeface="ＭＳ Ｐゴシック" charset="0"/>
              </a:rPr>
              <a:t>Declares </a:t>
            </a:r>
            <a:r>
              <a:rPr lang="en-US" dirty="0" smtClean="0">
                <a:latin typeface="Courier" panose="02060409020205020404" pitchFamily="49" charset="0"/>
                <a:ea typeface="ＭＳ Ｐゴシック" charset="0"/>
              </a:rPr>
              <a:t>marks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to be a variable representing an array of </a:t>
            </a:r>
            <a:r>
              <a:rPr lang="en-US" dirty="0" smtClean="0">
                <a:latin typeface="Courier" panose="02060409020205020404" pitchFamily="49" charset="0"/>
                <a:ea typeface="ＭＳ Ｐゴシック" charset="0"/>
              </a:rPr>
              <a:t>Student</a:t>
            </a:r>
            <a:r>
              <a:rPr lang="en-US" dirty="0" smtClean="0">
                <a:ea typeface="ＭＳ Ｐゴシック" charset="0"/>
              </a:rPr>
              <a:t> objects</a:t>
            </a:r>
            <a:endParaRPr lang="en-US" dirty="0">
              <a:ea typeface="ＭＳ Ｐゴシック" charset="0"/>
            </a:endParaRPr>
          </a:p>
          <a:p>
            <a:pPr lvl="2"/>
            <a:endParaRPr lang="en-US" dirty="0" smtClean="0">
              <a:ea typeface="ＭＳ Ｐゴシック" charset="0"/>
            </a:endParaRPr>
          </a:p>
          <a:p>
            <a:pPr lvl="2"/>
            <a:endParaRPr lang="en-US" dirty="0">
              <a:ea typeface="ＭＳ Ｐゴシック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93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</a:t>
            </a:r>
            <a:r>
              <a:rPr lang="en-US" dirty="0" smtClean="0"/>
              <a:t>Arrays I</a:t>
            </a:r>
            <a:endParaRPr lang="en-AU" dirty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array is an </a:t>
            </a:r>
            <a:r>
              <a:rPr lang="en-US" i="1" dirty="0"/>
              <a:t>object</a:t>
            </a:r>
            <a:r>
              <a:rPr lang="en-US" dirty="0"/>
              <a:t> in a Java program</a:t>
            </a:r>
          </a:p>
          <a:p>
            <a:r>
              <a:rPr lang="en-US" dirty="0"/>
              <a:t>Therefore the declaration simply creates a </a:t>
            </a:r>
            <a:r>
              <a:rPr lang="en-US" i="1" dirty="0"/>
              <a:t>reference</a:t>
            </a:r>
            <a:r>
              <a:rPr lang="en-US" dirty="0"/>
              <a:t> to </a:t>
            </a:r>
            <a:r>
              <a:rPr lang="en-US" dirty="0" smtClean="0"/>
              <a:t>“point to” </a:t>
            </a:r>
            <a:r>
              <a:rPr lang="en-US" dirty="0"/>
              <a:t>the array, but does not create the array itself</a:t>
            </a:r>
          </a:p>
          <a:p>
            <a:r>
              <a:rPr lang="en-US" dirty="0" smtClean="0"/>
              <a:t>Hence </a:t>
            </a:r>
            <a:r>
              <a:rPr lang="en-US" dirty="0"/>
              <a:t>the declaration</a:t>
            </a:r>
          </a:p>
          <a:p>
            <a:pPr lvl="3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</a:rPr>
              <a:t>int[] a;</a:t>
            </a:r>
          </a:p>
          <a:p>
            <a:pPr marL="180000" lvl="1" indent="0">
              <a:buFontTx/>
              <a:buNone/>
            </a:pPr>
            <a:r>
              <a:rPr lang="en-US" sz="2400" dirty="0">
                <a:ea typeface="ＭＳ Ｐゴシック" charset="0"/>
              </a:rPr>
              <a:t>creates a </a:t>
            </a:r>
            <a:r>
              <a:rPr lang="en-US" sz="2400" dirty="0" smtClean="0">
                <a:ea typeface="ＭＳ Ｐゴシック" charset="0"/>
              </a:rPr>
              <a:t>space </a:t>
            </a:r>
            <a:r>
              <a:rPr lang="en-US" sz="2400" dirty="0">
                <a:ea typeface="ＭＳ Ｐゴシック" charset="0"/>
              </a:rPr>
              <a:t>called </a:t>
            </a:r>
            <a:r>
              <a:rPr lang="en-US" sz="2400" dirty="0">
                <a:latin typeface="Courier" charset="0"/>
                <a:ea typeface="ＭＳ Ｐゴシック" charset="0"/>
              </a:rPr>
              <a:t>a</a:t>
            </a:r>
            <a:r>
              <a:rPr lang="en-US" sz="2400" dirty="0">
                <a:ea typeface="ＭＳ Ｐゴシック" charset="0"/>
              </a:rPr>
              <a:t>, big enough to hold an </a:t>
            </a:r>
            <a:r>
              <a:rPr lang="en-US" sz="2400" i="1" dirty="0" smtClean="0">
                <a:ea typeface="ＭＳ Ｐゴシック" charset="0"/>
              </a:rPr>
              <a:t>object reference</a:t>
            </a:r>
            <a:r>
              <a:rPr lang="en-US" sz="2400" dirty="0">
                <a:ea typeface="ＭＳ Ｐゴシック" charset="0"/>
              </a:rPr>
              <a:t>, and </a:t>
            </a:r>
            <a:r>
              <a:rPr lang="en-US" sz="2400" dirty="0" smtClean="0">
                <a:ea typeface="ＭＳ Ｐゴシック" charset="0"/>
              </a:rPr>
              <a:t>initially set </a:t>
            </a:r>
            <a:r>
              <a:rPr lang="en-US" sz="2400" dirty="0">
                <a:ea typeface="ＭＳ Ｐゴシック" charset="0"/>
              </a:rPr>
              <a:t>to the special value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latin typeface="Courier" charset="0"/>
                <a:ea typeface="ＭＳ Ｐゴシック" charset="0"/>
              </a:rPr>
              <a:t>null</a:t>
            </a:r>
          </a:p>
          <a:p>
            <a:pPr lvl="1"/>
            <a:endParaRPr lang="en-US" dirty="0">
              <a:latin typeface="Courier" charset="0"/>
              <a:ea typeface="ＭＳ Ｐゴシック" charset="0"/>
            </a:endParaRPr>
          </a:p>
          <a:p>
            <a:pPr lvl="1"/>
            <a:endParaRPr lang="en-US" dirty="0">
              <a:latin typeface="Courier" charset="0"/>
              <a:ea typeface="ＭＳ Ｐゴシック" charset="0"/>
            </a:endParaRPr>
          </a:p>
          <a:p>
            <a:endParaRPr lang="en-US" dirty="0">
              <a:latin typeface="Times New Roman" charset="0"/>
            </a:endParaRPr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1752600" y="4876800"/>
            <a:ext cx="1295400" cy="914400"/>
            <a:chOff x="2880" y="1392"/>
            <a:chExt cx="816" cy="576"/>
          </a:xfrm>
        </p:grpSpPr>
        <p:sp>
          <p:nvSpPr>
            <p:cNvPr id="22535" name="AutoShape 5"/>
            <p:cNvSpPr>
              <a:spLocks noChangeArrowheads="1"/>
            </p:cNvSpPr>
            <p:nvPr/>
          </p:nvSpPr>
          <p:spPr bwMode="auto">
            <a:xfrm>
              <a:off x="2880" y="1584"/>
              <a:ext cx="816" cy="384"/>
            </a:xfrm>
            <a:prstGeom prst="cube">
              <a:avLst>
                <a:gd name="adj" fmla="val 25000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>
                <a:buFontTx/>
                <a:buNone/>
              </a:pPr>
              <a:r>
                <a:rPr lang="en-US" sz="2000" b="0" dirty="0">
                  <a:latin typeface="Courier" charset="0"/>
                </a:rPr>
                <a:t>a</a:t>
              </a:r>
              <a:endParaRPr lang="en-AU" dirty="0"/>
            </a:p>
          </p:txBody>
        </p:sp>
        <p:grpSp>
          <p:nvGrpSpPr>
            <p:cNvPr id="22536" name="Group 6"/>
            <p:cNvGrpSpPr>
              <a:grpSpLocks/>
            </p:cNvGrpSpPr>
            <p:nvPr/>
          </p:nvGrpSpPr>
          <p:grpSpPr bwMode="auto">
            <a:xfrm>
              <a:off x="3072" y="1392"/>
              <a:ext cx="480" cy="288"/>
              <a:chOff x="2208" y="2064"/>
              <a:chExt cx="480" cy="288"/>
            </a:xfrm>
          </p:grpSpPr>
          <p:sp>
            <p:nvSpPr>
              <p:cNvPr id="22537" name="AutoShape 7"/>
              <p:cNvSpPr>
                <a:spLocks noChangeArrowheads="1"/>
              </p:cNvSpPr>
              <p:nvPr/>
            </p:nvSpPr>
            <p:spPr bwMode="auto">
              <a:xfrm>
                <a:off x="2208" y="2064"/>
                <a:ext cx="480" cy="288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2538" name="Text Box 8"/>
              <p:cNvSpPr txBox="1">
                <a:spLocks noChangeArrowheads="1"/>
              </p:cNvSpPr>
              <p:nvPr/>
            </p:nvSpPr>
            <p:spPr bwMode="auto">
              <a:xfrm>
                <a:off x="2208" y="2112"/>
                <a:ext cx="48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20000"/>
                  </a:spcBef>
                  <a:spcAft>
                    <a:spcPct val="0"/>
                  </a:spcAft>
                  <a:defRPr sz="2400" b="1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l">
                  <a:spcBef>
                    <a:spcPct val="50000"/>
                  </a:spcBef>
                  <a:buFontTx/>
                  <a:buNone/>
                </a:pPr>
                <a:r>
                  <a:rPr lang="en-AU" sz="1800" b="0" dirty="0">
                    <a:latin typeface="Courier" charset="0"/>
                  </a:rPr>
                  <a:t>null</a:t>
                </a:r>
                <a:endParaRPr lang="en-AU" dirty="0"/>
              </a:p>
            </p:txBody>
          </p:sp>
        </p:grpSp>
      </p:grpSp>
      <p:sp>
        <p:nvSpPr>
          <p:cNvPr id="300041" name="Text Box 9"/>
          <p:cNvSpPr txBox="1">
            <a:spLocks noChangeArrowheads="1"/>
          </p:cNvSpPr>
          <p:nvPr/>
        </p:nvSpPr>
        <p:spPr bwMode="auto">
          <a:xfrm>
            <a:off x="4267199" y="4800600"/>
            <a:ext cx="4212772" cy="1200329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 smtClean="0">
                <a:latin typeface="+mn-lt"/>
              </a:rPr>
              <a:t>The declaration creates space </a:t>
            </a:r>
            <a:r>
              <a:rPr lang="en-US" b="0" dirty="0">
                <a:latin typeface="+mn-lt"/>
              </a:rPr>
              <a:t>for the array </a:t>
            </a:r>
            <a:r>
              <a:rPr lang="en-US" b="0" dirty="0" smtClean="0">
                <a:latin typeface="+mn-lt"/>
              </a:rPr>
              <a:t>reference, but </a:t>
            </a:r>
            <a:r>
              <a:rPr lang="en-US" dirty="0" smtClean="0">
                <a:latin typeface="+mn-lt"/>
              </a:rPr>
              <a:t>not</a:t>
            </a:r>
            <a:r>
              <a:rPr lang="en-US" b="0" dirty="0" smtClean="0">
                <a:latin typeface="+mn-lt"/>
              </a:rPr>
              <a:t> for the </a:t>
            </a:r>
            <a:r>
              <a:rPr lang="en-US" b="0" dirty="0">
                <a:latin typeface="+mn-lt"/>
              </a:rPr>
              <a:t>array itself</a:t>
            </a:r>
            <a:endParaRPr lang="en-AU" b="0" dirty="0">
              <a:latin typeface="+mn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0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</a:t>
            </a:r>
            <a:r>
              <a:rPr lang="en-US" dirty="0" smtClean="0"/>
              <a:t>Arrays </a:t>
            </a:r>
            <a:r>
              <a:rPr lang="en-US" dirty="0"/>
              <a:t>II</a:t>
            </a:r>
            <a:endParaRPr lang="en-AU" dirty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 order to actually create the array, we </a:t>
            </a:r>
            <a:r>
              <a:rPr lang="en-US" dirty="0" smtClean="0"/>
              <a:t>must use </a:t>
            </a:r>
            <a:r>
              <a:rPr lang="en-US" dirty="0"/>
              <a:t>the keyword </a:t>
            </a:r>
            <a:r>
              <a:rPr lang="en-US" dirty="0">
                <a:latin typeface="Courier" panose="02060409020205020404" pitchFamily="49" charset="0"/>
              </a:rPr>
              <a:t>new</a:t>
            </a:r>
            <a:r>
              <a:rPr lang="en-US" dirty="0"/>
              <a:t> (just like creating any other object)</a:t>
            </a:r>
          </a:p>
          <a:p>
            <a:pPr lvl="2">
              <a:buFontTx/>
              <a:buNone/>
            </a:pPr>
            <a:endParaRPr lang="en-US" sz="2000" dirty="0" smtClean="0">
              <a:latin typeface="Courier" charset="0"/>
              <a:ea typeface="ＭＳ Ｐゴシック" charset="0"/>
            </a:endParaRPr>
          </a:p>
          <a:p>
            <a:pPr lvl="2">
              <a:buFontTx/>
              <a:buNone/>
            </a:pPr>
            <a:r>
              <a:rPr lang="en-US" sz="2000" dirty="0" smtClean="0">
                <a:latin typeface="Courier" charset="0"/>
                <a:ea typeface="ＭＳ Ｐゴシック" charset="0"/>
              </a:rPr>
              <a:t>int</a:t>
            </a:r>
            <a:r>
              <a:rPr lang="en-US" sz="2000" dirty="0">
                <a:latin typeface="Courier" charset="0"/>
                <a:ea typeface="ＭＳ Ｐゴシック" charset="0"/>
              </a:rPr>
              <a:t>[] a;</a:t>
            </a:r>
          </a:p>
          <a:p>
            <a:pPr lvl="2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</a:rPr>
              <a:t>a = new int[7];</a:t>
            </a:r>
          </a:p>
          <a:p>
            <a:endParaRPr lang="en-US" dirty="0">
              <a:latin typeface="Times New Roman" charset="0"/>
            </a:endParaRPr>
          </a:p>
          <a:p>
            <a:endParaRPr lang="en-AU" dirty="0">
              <a:latin typeface="Times New Roman" charset="0"/>
            </a:endParaRPr>
          </a:p>
        </p:txBody>
      </p:sp>
      <p:sp>
        <p:nvSpPr>
          <p:cNvPr id="23557" name="AutoShape 4"/>
          <p:cNvSpPr>
            <a:spLocks noChangeArrowheads="1"/>
          </p:cNvSpPr>
          <p:nvPr/>
        </p:nvSpPr>
        <p:spPr bwMode="auto">
          <a:xfrm>
            <a:off x="1764286" y="3893403"/>
            <a:ext cx="6781800" cy="10668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grpSp>
        <p:nvGrpSpPr>
          <p:cNvPr id="23558" name="Group 5"/>
          <p:cNvGrpSpPr>
            <a:grpSpLocks/>
          </p:cNvGrpSpPr>
          <p:nvPr/>
        </p:nvGrpSpPr>
        <p:grpSpPr bwMode="auto">
          <a:xfrm>
            <a:off x="1992886" y="4122003"/>
            <a:ext cx="838200" cy="641350"/>
            <a:chOff x="3216" y="960"/>
            <a:chExt cx="528" cy="404"/>
          </a:xfrm>
        </p:grpSpPr>
        <p:grpSp>
          <p:nvGrpSpPr>
            <p:cNvPr id="23610" name="Group 6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3612" name="Group 7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3614" name="AutoShape 8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endParaRPr lang="en-US" dirty="0"/>
                </a:p>
              </p:txBody>
            </p:sp>
            <p:sp>
              <p:nvSpPr>
                <p:cNvPr id="23615" name="AutoShape 9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3613" name="Line 10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3611" name="Text Box 11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3559" name="Group 12"/>
          <p:cNvGrpSpPr>
            <a:grpSpLocks/>
          </p:cNvGrpSpPr>
          <p:nvPr/>
        </p:nvGrpSpPr>
        <p:grpSpPr bwMode="auto">
          <a:xfrm>
            <a:off x="2907286" y="4122003"/>
            <a:ext cx="838200" cy="641350"/>
            <a:chOff x="3216" y="960"/>
            <a:chExt cx="528" cy="404"/>
          </a:xfrm>
        </p:grpSpPr>
        <p:grpSp>
          <p:nvGrpSpPr>
            <p:cNvPr id="23604" name="Group 13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3606" name="Group 14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3608" name="AutoShape 15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endParaRPr lang="en-US" dirty="0"/>
                </a:p>
              </p:txBody>
            </p:sp>
            <p:sp>
              <p:nvSpPr>
                <p:cNvPr id="23609" name="AutoShape 16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3607" name="Line 17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3605" name="Text Box 18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3560" name="Group 19"/>
          <p:cNvGrpSpPr>
            <a:grpSpLocks/>
          </p:cNvGrpSpPr>
          <p:nvPr/>
        </p:nvGrpSpPr>
        <p:grpSpPr bwMode="auto">
          <a:xfrm>
            <a:off x="3821686" y="4122003"/>
            <a:ext cx="838200" cy="641350"/>
            <a:chOff x="3216" y="960"/>
            <a:chExt cx="528" cy="404"/>
          </a:xfrm>
        </p:grpSpPr>
        <p:grpSp>
          <p:nvGrpSpPr>
            <p:cNvPr id="23598" name="Group 20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3600" name="Group 21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3602" name="AutoShape 22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endParaRPr lang="en-US" dirty="0"/>
                </a:p>
              </p:txBody>
            </p:sp>
            <p:sp>
              <p:nvSpPr>
                <p:cNvPr id="23603" name="AutoShape 23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3601" name="Line 24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3599" name="Text Box 25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3561" name="Group 26"/>
          <p:cNvGrpSpPr>
            <a:grpSpLocks/>
          </p:cNvGrpSpPr>
          <p:nvPr/>
        </p:nvGrpSpPr>
        <p:grpSpPr bwMode="auto">
          <a:xfrm>
            <a:off x="4736086" y="4122003"/>
            <a:ext cx="838200" cy="641350"/>
            <a:chOff x="3216" y="960"/>
            <a:chExt cx="528" cy="404"/>
          </a:xfrm>
        </p:grpSpPr>
        <p:grpSp>
          <p:nvGrpSpPr>
            <p:cNvPr id="23592" name="Group 27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3594" name="Group 28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3596" name="AutoShape 29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endParaRPr lang="en-US" dirty="0"/>
                </a:p>
              </p:txBody>
            </p:sp>
            <p:sp>
              <p:nvSpPr>
                <p:cNvPr id="23597" name="AutoShape 30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3595" name="Line 31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3593" name="Text Box 32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3562" name="Group 33"/>
          <p:cNvGrpSpPr>
            <a:grpSpLocks/>
          </p:cNvGrpSpPr>
          <p:nvPr/>
        </p:nvGrpSpPr>
        <p:grpSpPr bwMode="auto">
          <a:xfrm>
            <a:off x="6564886" y="4122003"/>
            <a:ext cx="838200" cy="641350"/>
            <a:chOff x="3216" y="960"/>
            <a:chExt cx="528" cy="404"/>
          </a:xfrm>
        </p:grpSpPr>
        <p:grpSp>
          <p:nvGrpSpPr>
            <p:cNvPr id="23586" name="Group 34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3588" name="Group 35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3590" name="AutoShape 36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endParaRPr lang="en-US" dirty="0"/>
                </a:p>
              </p:txBody>
            </p:sp>
            <p:sp>
              <p:nvSpPr>
                <p:cNvPr id="23591" name="AutoShape 37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3589" name="Line 38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3587" name="Text Box 39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3563" name="Group 40"/>
          <p:cNvGrpSpPr>
            <a:grpSpLocks/>
          </p:cNvGrpSpPr>
          <p:nvPr/>
        </p:nvGrpSpPr>
        <p:grpSpPr bwMode="auto">
          <a:xfrm>
            <a:off x="5650486" y="4122003"/>
            <a:ext cx="838200" cy="641350"/>
            <a:chOff x="3216" y="960"/>
            <a:chExt cx="528" cy="404"/>
          </a:xfrm>
        </p:grpSpPr>
        <p:grpSp>
          <p:nvGrpSpPr>
            <p:cNvPr id="23580" name="Group 41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3582" name="Group 42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3584" name="AutoShape 43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endParaRPr lang="en-US" dirty="0"/>
                </a:p>
              </p:txBody>
            </p:sp>
            <p:sp>
              <p:nvSpPr>
                <p:cNvPr id="23585" name="AutoShape 44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3583" name="Line 45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3581" name="Text Box 46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grpSp>
        <p:nvGrpSpPr>
          <p:cNvPr id="23564" name="Group 47"/>
          <p:cNvGrpSpPr>
            <a:grpSpLocks/>
          </p:cNvGrpSpPr>
          <p:nvPr/>
        </p:nvGrpSpPr>
        <p:grpSpPr bwMode="auto">
          <a:xfrm>
            <a:off x="7479286" y="4122003"/>
            <a:ext cx="838200" cy="641350"/>
            <a:chOff x="3216" y="960"/>
            <a:chExt cx="528" cy="404"/>
          </a:xfrm>
        </p:grpSpPr>
        <p:grpSp>
          <p:nvGrpSpPr>
            <p:cNvPr id="23574" name="Group 48"/>
            <p:cNvGrpSpPr>
              <a:grpSpLocks/>
            </p:cNvGrpSpPr>
            <p:nvPr/>
          </p:nvGrpSpPr>
          <p:grpSpPr bwMode="auto">
            <a:xfrm>
              <a:off x="3216" y="960"/>
              <a:ext cx="528" cy="404"/>
              <a:chOff x="2928" y="1248"/>
              <a:chExt cx="816" cy="624"/>
            </a:xfrm>
          </p:grpSpPr>
          <p:grpSp>
            <p:nvGrpSpPr>
              <p:cNvPr id="23576" name="Group 49"/>
              <p:cNvGrpSpPr>
                <a:grpSpLocks/>
              </p:cNvGrpSpPr>
              <p:nvPr/>
            </p:nvGrpSpPr>
            <p:grpSpPr bwMode="auto">
              <a:xfrm>
                <a:off x="2928" y="1248"/>
                <a:ext cx="816" cy="624"/>
                <a:chOff x="2928" y="1248"/>
                <a:chExt cx="816" cy="624"/>
              </a:xfrm>
            </p:grpSpPr>
            <p:sp>
              <p:nvSpPr>
                <p:cNvPr id="23578" name="AutoShape 50"/>
                <p:cNvSpPr>
                  <a:spLocks noChangeArrowheads="1"/>
                </p:cNvSpPr>
                <p:nvPr/>
              </p:nvSpPr>
              <p:spPr bwMode="auto">
                <a:xfrm>
                  <a:off x="2928" y="1488"/>
                  <a:ext cx="816" cy="384"/>
                </a:xfrm>
                <a:prstGeom prst="cube">
                  <a:avLst>
                    <a:gd name="adj" fmla="val 25000"/>
                  </a:avLst>
                </a:prstGeom>
                <a:solidFill>
                  <a:srgbClr val="FFFFCC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buFontTx/>
                    <a:buNone/>
                  </a:pPr>
                  <a:endParaRPr lang="en-US" dirty="0"/>
                </a:p>
              </p:txBody>
            </p:sp>
            <p:sp>
              <p:nvSpPr>
                <p:cNvPr id="23579" name="AutoShape 51"/>
                <p:cNvSpPr>
                  <a:spLocks noChangeArrowheads="1"/>
                </p:cNvSpPr>
                <p:nvPr/>
              </p:nvSpPr>
              <p:spPr bwMode="auto">
                <a:xfrm>
                  <a:off x="3168" y="1248"/>
                  <a:ext cx="432" cy="336"/>
                </a:xfrm>
                <a:prstGeom prst="parallelogram">
                  <a:avLst>
                    <a:gd name="adj" fmla="val 32143"/>
                  </a:avLst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23577" name="Line 52"/>
              <p:cNvSpPr>
                <a:spLocks noChangeShapeType="1"/>
              </p:cNvSpPr>
              <p:nvPr/>
            </p:nvSpPr>
            <p:spPr bwMode="auto">
              <a:xfrm>
                <a:off x="3024" y="148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23575" name="Text Box 53"/>
            <p:cNvSpPr txBox="1">
              <a:spLocks noChangeArrowheads="1"/>
            </p:cNvSpPr>
            <p:nvPr/>
          </p:nvSpPr>
          <p:spPr bwMode="auto">
            <a:xfrm>
              <a:off x="3360" y="960"/>
              <a:ext cx="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2000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l">
                <a:spcBef>
                  <a:spcPct val="50000"/>
                </a:spcBef>
                <a:buFontTx/>
                <a:buNone/>
              </a:pPr>
              <a:r>
                <a:rPr lang="en-US" sz="1800" b="0" dirty="0"/>
                <a:t> 0</a:t>
              </a:r>
              <a:endParaRPr lang="en-AU" dirty="0"/>
            </a:p>
          </p:txBody>
        </p:sp>
      </p:grpSp>
      <p:sp>
        <p:nvSpPr>
          <p:cNvPr id="23565" name="AutoShape 54"/>
          <p:cNvSpPr>
            <a:spLocks noChangeArrowheads="1"/>
          </p:cNvSpPr>
          <p:nvPr/>
        </p:nvSpPr>
        <p:spPr bwMode="auto">
          <a:xfrm>
            <a:off x="1078486" y="5569803"/>
            <a:ext cx="1295400" cy="609600"/>
          </a:xfrm>
          <a:prstGeom prst="cube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None/>
            </a:pPr>
            <a:r>
              <a:rPr lang="en-US" sz="2000" b="0" dirty="0">
                <a:latin typeface="Courier" charset="0"/>
              </a:rPr>
              <a:t>a</a:t>
            </a:r>
            <a:endParaRPr lang="en-AU" dirty="0"/>
          </a:p>
        </p:txBody>
      </p:sp>
      <p:grpSp>
        <p:nvGrpSpPr>
          <p:cNvPr id="23566" name="Group 55"/>
          <p:cNvGrpSpPr>
            <a:grpSpLocks/>
          </p:cNvGrpSpPr>
          <p:nvPr/>
        </p:nvGrpSpPr>
        <p:grpSpPr bwMode="auto">
          <a:xfrm>
            <a:off x="1307086" y="5265003"/>
            <a:ext cx="762000" cy="457200"/>
            <a:chOff x="1536" y="3024"/>
            <a:chExt cx="480" cy="288"/>
          </a:xfrm>
        </p:grpSpPr>
        <p:sp>
          <p:nvSpPr>
            <p:cNvPr id="23569" name="AutoShape 56" descr="Stationery"/>
            <p:cNvSpPr>
              <a:spLocks noChangeArrowheads="1"/>
            </p:cNvSpPr>
            <p:nvPr/>
          </p:nvSpPr>
          <p:spPr bwMode="auto">
            <a:xfrm>
              <a:off x="1536" y="3024"/>
              <a:ext cx="480" cy="288"/>
            </a:xfrm>
            <a:prstGeom prst="roundRect">
              <a:avLst>
                <a:gd name="adj" fmla="val 16667"/>
              </a:avLst>
            </a:prstGeom>
            <a:blipFill dpi="0" rotWithShape="0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570" name="Rectangle 57"/>
            <p:cNvSpPr>
              <a:spLocks noChangeArrowheads="1"/>
            </p:cNvSpPr>
            <p:nvPr/>
          </p:nvSpPr>
          <p:spPr bwMode="auto">
            <a:xfrm>
              <a:off x="1872" y="3072"/>
              <a:ext cx="96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571" name="Line 58"/>
            <p:cNvSpPr>
              <a:spLocks noChangeShapeType="1"/>
            </p:cNvSpPr>
            <p:nvPr/>
          </p:nvSpPr>
          <p:spPr bwMode="auto">
            <a:xfrm>
              <a:off x="1680" y="312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572" name="Line 59"/>
            <p:cNvSpPr>
              <a:spLocks noChangeShapeType="1"/>
            </p:cNvSpPr>
            <p:nvPr/>
          </p:nvSpPr>
          <p:spPr bwMode="auto">
            <a:xfrm>
              <a:off x="1680" y="316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573" name="Line 60"/>
            <p:cNvSpPr>
              <a:spLocks noChangeShapeType="1"/>
            </p:cNvSpPr>
            <p:nvPr/>
          </p:nvSpPr>
          <p:spPr bwMode="auto">
            <a:xfrm>
              <a:off x="1680" y="32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cxnSp>
        <p:nvCxnSpPr>
          <p:cNvPr id="23567" name="AutoShape 61"/>
          <p:cNvCxnSpPr>
            <a:cxnSpLocks noChangeShapeType="1"/>
            <a:stCxn id="23569" idx="0"/>
            <a:endCxn id="23557" idx="1"/>
          </p:cNvCxnSpPr>
          <p:nvPr/>
        </p:nvCxnSpPr>
        <p:spPr bwMode="auto">
          <a:xfrm rot="-5400000">
            <a:off x="1307086" y="4807803"/>
            <a:ext cx="838200" cy="7620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3164700" y="5417403"/>
            <a:ext cx="5441257" cy="830997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</a:pPr>
            <a:r>
              <a:rPr lang="en-US" b="0" dirty="0">
                <a:latin typeface="+mn-lt"/>
              </a:rPr>
              <a:t>An object </a:t>
            </a:r>
            <a:r>
              <a:rPr lang="en-US" b="0" dirty="0" smtClean="0">
                <a:latin typeface="+mn-lt"/>
              </a:rPr>
              <a:t>is created on the heap that contains seven </a:t>
            </a:r>
            <a:r>
              <a:rPr lang="en-US" b="0" dirty="0">
                <a:latin typeface="+mn-lt"/>
              </a:rPr>
              <a:t>variables of type </a:t>
            </a:r>
            <a:r>
              <a:rPr lang="en-US" b="0" dirty="0">
                <a:latin typeface="Courier" charset="0"/>
              </a:rPr>
              <a:t>int</a:t>
            </a:r>
            <a:r>
              <a:rPr lang="en-US" b="0" dirty="0"/>
              <a:t> </a:t>
            </a:r>
            <a:endParaRPr lang="en-AU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2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946571" cy="4876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</a:t>
            </a:r>
            <a:r>
              <a:rPr lang="en-US" dirty="0" smtClean="0"/>
              <a:t>he size of an array is determined when the object is created, not when the variable is declared </a:t>
            </a:r>
          </a:p>
          <a:p>
            <a:r>
              <a:rPr lang="en-US" dirty="0" smtClean="0"/>
              <a:t>The expression </a:t>
            </a:r>
            <a:r>
              <a:rPr lang="en-US" dirty="0" smtClean="0">
                <a:latin typeface="Courier" charset="0"/>
                <a:ea typeface="ＭＳ Ｐゴシック" charset="0"/>
              </a:rPr>
              <a:t>a.length</a:t>
            </a:r>
            <a:r>
              <a:rPr lang="en-US" dirty="0" smtClean="0"/>
              <a:t> can be used to refer to </a:t>
            </a:r>
            <a:br>
              <a:rPr lang="en-US" dirty="0" smtClean="0"/>
            </a:br>
            <a:r>
              <a:rPr lang="en-US" dirty="0" smtClean="0"/>
              <a:t>the size of the array pointed to by </a:t>
            </a:r>
            <a:r>
              <a:rPr lang="en-US" dirty="0">
                <a:latin typeface="Courier" charset="0"/>
                <a:ea typeface="ＭＳ Ｐゴシック" charset="0"/>
              </a:rPr>
              <a:t>a</a:t>
            </a:r>
            <a:endParaRPr lang="en-US" dirty="0" smtClean="0"/>
          </a:p>
          <a:p>
            <a:pPr lvl="1"/>
            <a:r>
              <a:rPr lang="en-US" dirty="0" smtClean="0"/>
              <a:t>We will see examples of its use later</a:t>
            </a:r>
          </a:p>
          <a:p>
            <a:r>
              <a:rPr lang="en-US" dirty="0"/>
              <a:t>N</a:t>
            </a:r>
            <a:r>
              <a:rPr lang="en-US" dirty="0" smtClean="0"/>
              <a:t>ote that an array variable can point to different arrays at different times, possibly with different sizes </a:t>
            </a:r>
            <a:endParaRPr lang="en-US" dirty="0"/>
          </a:p>
          <a:p>
            <a:pPr lvl="2">
              <a:buFontTx/>
              <a:buNone/>
            </a:pPr>
            <a:endParaRPr lang="en-US" sz="2000" dirty="0" smtClean="0">
              <a:latin typeface="Courier" charset="0"/>
              <a:ea typeface="ＭＳ Ｐゴシック" charset="0"/>
            </a:endParaRPr>
          </a:p>
          <a:p>
            <a:pPr lvl="2">
              <a:buFontTx/>
              <a:buNone/>
            </a:pPr>
            <a:r>
              <a:rPr lang="en-US" sz="2000" dirty="0" smtClean="0">
                <a:latin typeface="Courier" charset="0"/>
                <a:ea typeface="ＭＳ Ｐゴシック" charset="0"/>
              </a:rPr>
              <a:t>int</a:t>
            </a:r>
            <a:r>
              <a:rPr lang="en-US" sz="2000" dirty="0">
                <a:latin typeface="Courier" charset="0"/>
                <a:ea typeface="ＭＳ Ｐゴシック" charset="0"/>
              </a:rPr>
              <a:t>[] a;</a:t>
            </a:r>
          </a:p>
          <a:p>
            <a:pPr lvl="2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</a:rPr>
              <a:t>a = new int[7</a:t>
            </a:r>
            <a:r>
              <a:rPr lang="en-US" sz="2000" dirty="0" smtClean="0">
                <a:latin typeface="Courier" charset="0"/>
                <a:ea typeface="ＭＳ Ｐゴシック" charset="0"/>
              </a:rPr>
              <a:t>];</a:t>
            </a:r>
          </a:p>
          <a:p>
            <a:pPr lvl="2">
              <a:buFontTx/>
              <a:buNone/>
            </a:pPr>
            <a:r>
              <a:rPr lang="en-US" sz="2000" dirty="0" smtClean="0">
                <a:latin typeface="Courier" charset="0"/>
                <a:ea typeface="ＭＳ Ｐゴシック" charset="0"/>
              </a:rPr>
              <a:t>System.out.println(a.length);</a:t>
            </a:r>
          </a:p>
          <a:p>
            <a:pPr lvl="2">
              <a:buFontTx/>
              <a:buNone/>
            </a:pPr>
            <a:r>
              <a:rPr lang="en-US" sz="2000" dirty="0" smtClean="0">
                <a:latin typeface="Courier" charset="0"/>
                <a:ea typeface="ＭＳ Ｐゴシック" charset="0"/>
              </a:rPr>
              <a:t>a = new int[66];</a:t>
            </a:r>
            <a:endParaRPr lang="en-US" sz="2000" dirty="0">
              <a:latin typeface="Courier" charset="0"/>
              <a:ea typeface="ＭＳ Ｐゴシック" charset="0"/>
            </a:endParaRPr>
          </a:p>
          <a:p>
            <a:pPr lvl="2">
              <a:buFontTx/>
              <a:buNone/>
            </a:pPr>
            <a:r>
              <a:rPr lang="en-US" sz="2000" dirty="0">
                <a:latin typeface="Courier" charset="0"/>
                <a:ea typeface="ＭＳ Ｐゴシック" charset="0"/>
              </a:rPr>
              <a:t>System.out.println(a.length);</a:t>
            </a:r>
          </a:p>
          <a:p>
            <a:endParaRPr lang="en-US" dirty="0">
              <a:latin typeface="Times New Roman" charset="0"/>
            </a:endParaRPr>
          </a:p>
          <a:p>
            <a:endParaRPr lang="en-AU" dirty="0">
              <a:latin typeface="Times New Roman" charset="0"/>
            </a:endParaRP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size of an array</a:t>
            </a:r>
            <a:endParaRPr lang="en-AU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6" name="Text Box 3"/>
          <p:cNvSpPr txBox="1">
            <a:spLocks noChangeArrowheads="1"/>
          </p:cNvSpPr>
          <p:nvPr/>
        </p:nvSpPr>
        <p:spPr bwMode="auto">
          <a:xfrm>
            <a:off x="6713284" y="4790997"/>
            <a:ext cx="1440000" cy="83099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l">
              <a:buFontTx/>
              <a:buNone/>
            </a:pPr>
            <a:r>
              <a:rPr lang="en-US" b="0" dirty="0">
                <a:latin typeface="Courier" charset="0"/>
              </a:rPr>
              <a:t>7</a:t>
            </a:r>
            <a:endParaRPr lang="en-US" b="0" dirty="0" smtClean="0">
              <a:latin typeface="Courier" charset="0"/>
            </a:endParaRPr>
          </a:p>
          <a:p>
            <a:pPr algn="l">
              <a:buFontTx/>
              <a:buNone/>
            </a:pPr>
            <a:r>
              <a:rPr lang="en-US" b="0" dirty="0" smtClean="0">
                <a:latin typeface="Courier" charset="0"/>
              </a:rPr>
              <a:t>66</a:t>
            </a:r>
          </a:p>
        </p:txBody>
      </p:sp>
    </p:spTree>
    <p:extLst>
      <p:ext uri="{BB962C8B-B14F-4D97-AF65-F5344CB8AC3E}">
        <p14:creationId xmlns:p14="http://schemas.microsoft.com/office/powerpoint/2010/main" val="338535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e-design">
  <a:themeElements>
    <a:clrScheme name="objects-first-4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jects-first-4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bjects-first-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515</TotalTime>
  <Words>1540</Words>
  <Application>Microsoft Office PowerPoint</Application>
  <PresentationFormat>On-screen Show (4:3)</PresentationFormat>
  <Paragraphs>445</Paragraphs>
  <Slides>30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5e-design</vt:lpstr>
      <vt:lpstr>Clarity</vt:lpstr>
      <vt:lpstr>Arrays </vt:lpstr>
      <vt:lpstr>Scope of this lecture</vt:lpstr>
      <vt:lpstr>Fixed-size collections</vt:lpstr>
      <vt:lpstr>Uses of arrays</vt:lpstr>
      <vt:lpstr>Arrays</vt:lpstr>
      <vt:lpstr>Declaring arrays</vt:lpstr>
      <vt:lpstr>Creating Arrays I</vt:lpstr>
      <vt:lpstr>Creating Arrays II</vt:lpstr>
      <vt:lpstr>The size of an array</vt:lpstr>
      <vt:lpstr>Creating Arrays  III</vt:lpstr>
      <vt:lpstr>Referencing array elements</vt:lpstr>
      <vt:lpstr>Indexing arrays</vt:lpstr>
      <vt:lpstr>Summing the integers in an array</vt:lpstr>
      <vt:lpstr>Or using a for loop</vt:lpstr>
      <vt:lpstr>Finding the biggest integer in an array</vt:lpstr>
      <vt:lpstr>Or using a for loop</vt:lpstr>
      <vt:lpstr>Finding the index of the biggest integer</vt:lpstr>
      <vt:lpstr>Array literals</vt:lpstr>
      <vt:lpstr>Returning an array </vt:lpstr>
      <vt:lpstr>Returning an array </vt:lpstr>
      <vt:lpstr>Updating an array </vt:lpstr>
      <vt:lpstr>Arrays can share memory</vt:lpstr>
      <vt:lpstr>Arrays can share memory</vt:lpstr>
      <vt:lpstr>Arrays can share memory</vt:lpstr>
      <vt:lpstr>Arrays can share memory</vt:lpstr>
      <vt:lpstr>Arrays can share memory</vt:lpstr>
      <vt:lpstr>Arrays can share memory</vt:lpstr>
      <vt:lpstr>Aliasing</vt:lpstr>
      <vt:lpstr>Changes to parameters are usually lost</vt:lpstr>
      <vt:lpstr>But arrays are persistent</vt:lpstr>
    </vt:vector>
  </TitlesOfParts>
  <Company>UWA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CSSE</dc:creator>
  <cp:lastModifiedBy>Lyndon</cp:lastModifiedBy>
  <cp:revision>161</cp:revision>
  <dcterms:created xsi:type="dcterms:W3CDTF">2012-03-16T07:48:08Z</dcterms:created>
  <dcterms:modified xsi:type="dcterms:W3CDTF">2018-04-19T02:15:59Z</dcterms:modified>
</cp:coreProperties>
</file>